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Poppins Ultra-Bold" charset="1" panose="00000900000000000000"/>
      <p:regular r:id="rId45"/>
    </p:embeddedFont>
    <p:embeddedFont>
      <p:font typeface="Poppins Semi-Bold" charset="1" panose="00000700000000000000"/>
      <p:regular r:id="rId46"/>
    </p:embeddedFont>
    <p:embeddedFont>
      <p:font typeface="Poppins Light" charset="1" panose="00000400000000000000"/>
      <p:regular r:id="rId47"/>
    </p:embeddedFont>
    <p:embeddedFont>
      <p:font typeface="Poppins Medium" charset="1" panose="00000600000000000000"/>
      <p:regular r:id="rId48"/>
    </p:embeddedFont>
    <p:embeddedFont>
      <p:font typeface="Poppins Bold" charset="1" panose="00000800000000000000"/>
      <p:regular r:id="rId49"/>
    </p:embeddedFont>
    <p:embeddedFont>
      <p:font typeface="Poppins" charset="1" panose="000005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3.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jpeg" Type="http://schemas.openxmlformats.org/officeDocument/2006/relationships/image"/><Relationship Id="rId13" Target="../media/image14.jpeg" Type="http://schemas.openxmlformats.org/officeDocument/2006/relationships/image"/><Relationship Id="rId14" Target="../media/image15.jpeg" Type="http://schemas.openxmlformats.org/officeDocument/2006/relationships/image"/><Relationship Id="rId15" Target="../media/image16.jpeg" Type="http://schemas.openxmlformats.org/officeDocument/2006/relationships/image"/><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14" Target="../media/image49.png" Type="http://schemas.openxmlformats.org/officeDocument/2006/relationships/image"/><Relationship Id="rId15" Target="../media/image50.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51.png" Type="http://schemas.openxmlformats.org/officeDocument/2006/relationships/image"/><Relationship Id="rId9" Target="../media/image4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60.png" Type="http://schemas.openxmlformats.org/officeDocument/2006/relationships/image"/><Relationship Id="rId9" Target="../media/image6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3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2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63.png" Type="http://schemas.openxmlformats.org/officeDocument/2006/relationships/image"/><Relationship Id="rId9" Target="../media/image6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63.png" Type="http://schemas.openxmlformats.org/officeDocument/2006/relationships/image"/><Relationship Id="rId9" Target="../media/image6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3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6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7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7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7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svg" Type="http://schemas.openxmlformats.org/officeDocument/2006/relationships/image"/><Relationship Id="rId11" Target="../media/image76.png" Type="http://schemas.openxmlformats.org/officeDocument/2006/relationships/image"/><Relationship Id="rId12" Target="../media/image77.svg" Type="http://schemas.openxmlformats.org/officeDocument/2006/relationships/image"/><Relationship Id="rId13" Target="../media/image78.png" Type="http://schemas.openxmlformats.org/officeDocument/2006/relationships/image"/><Relationship Id="rId14" Target="../media/image79.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651" y="0"/>
            <a:ext cx="19469830" cy="10951779"/>
          </a:xfrm>
          <a:custGeom>
            <a:avLst/>
            <a:gdLst/>
            <a:ahLst/>
            <a:cxnLst/>
            <a:rect r="r" b="b" t="t" l="l"/>
            <a:pathLst>
              <a:path h="10951779" w="19469830">
                <a:moveTo>
                  <a:pt x="0" y="0"/>
                </a:moveTo>
                <a:lnTo>
                  <a:pt x="19469830" y="0"/>
                </a:lnTo>
                <a:lnTo>
                  <a:pt x="19469830" y="10951779"/>
                </a:lnTo>
                <a:lnTo>
                  <a:pt x="0" y="10951779"/>
                </a:lnTo>
                <a:lnTo>
                  <a:pt x="0" y="0"/>
                </a:lnTo>
                <a:close/>
              </a:path>
            </a:pathLst>
          </a:custGeom>
          <a:blipFill>
            <a:blip r:embed="rId2"/>
            <a:stretch>
              <a:fillRect l="0" t="0" r="0" b="0"/>
            </a:stretch>
          </a:blipFill>
        </p:spPr>
      </p:sp>
      <p:sp>
        <p:nvSpPr>
          <p:cNvPr name="Freeform 3" id="3"/>
          <p:cNvSpPr/>
          <p:nvPr/>
        </p:nvSpPr>
        <p:spPr>
          <a:xfrm flipH="false" flipV="false" rot="0">
            <a:off x="-215651" y="-180043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5534197" y="-1164059"/>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190402" y="384177"/>
            <a:ext cx="5228685" cy="5301582"/>
          </a:xfrm>
          <a:custGeom>
            <a:avLst/>
            <a:gdLst/>
            <a:ahLst/>
            <a:cxnLst/>
            <a:rect r="r" b="b" t="t" l="l"/>
            <a:pathLst>
              <a:path h="5301582" w="5228685">
                <a:moveTo>
                  <a:pt x="0" y="0"/>
                </a:moveTo>
                <a:lnTo>
                  <a:pt x="5228685" y="0"/>
                </a:lnTo>
                <a:lnTo>
                  <a:pt x="5228685" y="5301581"/>
                </a:lnTo>
                <a:lnTo>
                  <a:pt x="0" y="5301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71526">
            <a:off x="10680838" y="1666247"/>
            <a:ext cx="6247813" cy="7619284"/>
          </a:xfrm>
          <a:custGeom>
            <a:avLst/>
            <a:gdLst/>
            <a:ahLst/>
            <a:cxnLst/>
            <a:rect r="r" b="b" t="t" l="l"/>
            <a:pathLst>
              <a:path h="7619284" w="6247813">
                <a:moveTo>
                  <a:pt x="0" y="0"/>
                </a:moveTo>
                <a:lnTo>
                  <a:pt x="6247813" y="0"/>
                </a:lnTo>
                <a:lnTo>
                  <a:pt x="6247813" y="7619285"/>
                </a:lnTo>
                <a:lnTo>
                  <a:pt x="0" y="7619285"/>
                </a:lnTo>
                <a:lnTo>
                  <a:pt x="0" y="0"/>
                </a:lnTo>
                <a:close/>
              </a:path>
            </a:pathLst>
          </a:custGeom>
          <a:blipFill>
            <a:blip r:embed="rId7"/>
            <a:stretch>
              <a:fillRect l="0" t="0" r="0" b="0"/>
            </a:stretch>
          </a:blipFill>
        </p:spPr>
      </p:sp>
      <p:sp>
        <p:nvSpPr>
          <p:cNvPr name="Freeform 7" id="7"/>
          <p:cNvSpPr/>
          <p:nvPr/>
        </p:nvSpPr>
        <p:spPr>
          <a:xfrm flipH="false" flipV="false" rot="0">
            <a:off x="-215651" y="6776983"/>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49542" y="1609392"/>
            <a:ext cx="11614704" cy="2955926"/>
          </a:xfrm>
          <a:prstGeom prst="rect">
            <a:avLst/>
          </a:prstGeom>
        </p:spPr>
        <p:txBody>
          <a:bodyPr anchor="t" rtlCol="false" tIns="0" lIns="0" bIns="0" rIns="0">
            <a:spAutoFit/>
          </a:bodyPr>
          <a:lstStyle/>
          <a:p>
            <a:pPr algn="l">
              <a:lnSpc>
                <a:spcPts val="11000"/>
              </a:lnSpc>
            </a:pPr>
            <a:r>
              <a:rPr lang="en-US" b="true" sz="11000">
                <a:solidFill>
                  <a:srgbClr val="FBE5EE"/>
                </a:solidFill>
                <a:latin typeface="Poppins Ultra-Bold"/>
                <a:ea typeface="Poppins Ultra-Bold"/>
                <a:cs typeface="Poppins Ultra-Bold"/>
                <a:sym typeface="Poppins Ultra-Bold"/>
              </a:rPr>
              <a:t>CONSEPTUAL MODEL HCI</a:t>
            </a:r>
          </a:p>
        </p:txBody>
      </p:sp>
      <p:sp>
        <p:nvSpPr>
          <p:cNvPr name="TextBox 9" id="9"/>
          <p:cNvSpPr txBox="true"/>
          <p:nvPr/>
        </p:nvSpPr>
        <p:spPr>
          <a:xfrm rot="0">
            <a:off x="1449542" y="4666450"/>
            <a:ext cx="8643926" cy="717550"/>
          </a:xfrm>
          <a:prstGeom prst="rect">
            <a:avLst/>
          </a:prstGeom>
        </p:spPr>
        <p:txBody>
          <a:bodyPr anchor="t" rtlCol="false" tIns="0" lIns="0" bIns="0" rIns="0">
            <a:spAutoFit/>
          </a:bodyPr>
          <a:lstStyle/>
          <a:p>
            <a:pPr algn="just">
              <a:lnSpc>
                <a:spcPts val="5599"/>
              </a:lnSpc>
            </a:pPr>
            <a:r>
              <a:rPr lang="en-US" sz="3999" b="true">
                <a:solidFill>
                  <a:srgbClr val="FFFFFF"/>
                </a:solidFill>
                <a:latin typeface="Poppins Semi-Bold"/>
                <a:ea typeface="Poppins Semi-Bold"/>
                <a:cs typeface="Poppins Semi-Bold"/>
                <a:sym typeface="Poppins Semi-Bold"/>
              </a:rPr>
              <a:t>Interaksi Manusia dan Komputer</a:t>
            </a:r>
          </a:p>
        </p:txBody>
      </p:sp>
      <p:sp>
        <p:nvSpPr>
          <p:cNvPr name="Freeform 10" id="10"/>
          <p:cNvSpPr/>
          <p:nvPr/>
        </p:nvSpPr>
        <p:spPr>
          <a:xfrm flipH="false" flipV="false" rot="0">
            <a:off x="14458259" y="653819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490091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8"/>
            <a:stretch>
              <a:fillRect l="0" t="0" r="0" b="0"/>
            </a:stretch>
          </a:blipFill>
        </p:spPr>
      </p:sp>
      <p:sp>
        <p:nvSpPr>
          <p:cNvPr name="TextBox 12" id="12"/>
          <p:cNvSpPr txBox="true"/>
          <p:nvPr/>
        </p:nvSpPr>
        <p:spPr>
          <a:xfrm rot="0">
            <a:off x="1449542" y="5523233"/>
            <a:ext cx="6470094" cy="1047750"/>
          </a:xfrm>
          <a:prstGeom prst="rect">
            <a:avLst/>
          </a:prstGeom>
        </p:spPr>
        <p:txBody>
          <a:bodyPr anchor="t" rtlCol="false" tIns="0" lIns="0" bIns="0" rIns="0">
            <a:spAutoFit/>
          </a:bodyPr>
          <a:lstStyle/>
          <a:p>
            <a:pPr algn="just">
              <a:lnSpc>
                <a:spcPts val="4199"/>
              </a:lnSpc>
            </a:pPr>
            <a:r>
              <a:rPr lang="en-US" sz="2999">
                <a:solidFill>
                  <a:srgbClr val="FFFFFF"/>
                </a:solidFill>
                <a:latin typeface="Poppins Light"/>
                <a:ea typeface="Poppins Light"/>
                <a:cs typeface="Poppins Light"/>
                <a:sym typeface="Poppins Light"/>
              </a:rPr>
              <a:t>Kelompok 4 - Kelas D</a:t>
            </a:r>
          </a:p>
          <a:p>
            <a:pPr algn="just">
              <a:lnSpc>
                <a:spcPts val="4199"/>
              </a:lnSpc>
            </a:pPr>
            <a:r>
              <a:rPr lang="en-US" sz="2999">
                <a:solidFill>
                  <a:srgbClr val="FFFFFF"/>
                </a:solidFill>
                <a:latin typeface="Poppins Light"/>
                <a:ea typeface="Poppins Light"/>
                <a:cs typeface="Poppins Light"/>
                <a:sym typeface="Poppins Light"/>
              </a:rPr>
              <a:t>Prodi Informatika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739993"/>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5340912" y="1503960"/>
            <a:ext cx="7606177" cy="5419401"/>
          </a:xfrm>
          <a:custGeom>
            <a:avLst/>
            <a:gdLst/>
            <a:ahLst/>
            <a:cxnLst/>
            <a:rect r="r" b="b" t="t" l="l"/>
            <a:pathLst>
              <a:path h="5419401" w="7606177">
                <a:moveTo>
                  <a:pt x="0" y="0"/>
                </a:moveTo>
                <a:lnTo>
                  <a:pt x="7606176" y="0"/>
                </a:lnTo>
                <a:lnTo>
                  <a:pt x="7606176" y="5419401"/>
                </a:lnTo>
                <a:lnTo>
                  <a:pt x="0" y="5419401"/>
                </a:lnTo>
                <a:lnTo>
                  <a:pt x="0" y="0"/>
                </a:lnTo>
                <a:close/>
              </a:path>
            </a:pathLst>
          </a:custGeom>
          <a:blipFill>
            <a:blip r:embed="rId8"/>
            <a:stretch>
              <a:fillRect l="0" t="0" r="0" b="0"/>
            </a:stretch>
          </a:blipFill>
        </p:spPr>
      </p:sp>
      <p:sp>
        <p:nvSpPr>
          <p:cNvPr name="TextBox 11" id="11"/>
          <p:cNvSpPr txBox="true"/>
          <p:nvPr/>
        </p:nvSpPr>
        <p:spPr>
          <a:xfrm rot="0">
            <a:off x="4403757" y="6993624"/>
            <a:ext cx="9480487" cy="1803401"/>
          </a:xfrm>
          <a:prstGeom prst="rect">
            <a:avLst/>
          </a:prstGeom>
        </p:spPr>
        <p:txBody>
          <a:bodyPr anchor="t" rtlCol="false" tIns="0" lIns="0" bIns="0" rIns="0">
            <a:spAutoFit/>
          </a:bodyPr>
          <a:lstStyle/>
          <a:p>
            <a:pPr algn="ctr">
              <a:lnSpc>
                <a:spcPts val="13999"/>
              </a:lnSpc>
            </a:pPr>
            <a:r>
              <a:rPr lang="en-US" sz="9999" b="true">
                <a:solidFill>
                  <a:srgbClr val="FBE5EE"/>
                </a:solidFill>
                <a:latin typeface="Poppins Bold"/>
                <a:ea typeface="Poppins Bold"/>
                <a:cs typeface="Poppins Bold"/>
                <a:sym typeface="Poppins Bold"/>
              </a:rPr>
              <a:t>DESIGN 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288138" y="692983"/>
            <a:ext cx="5595973" cy="8747550"/>
          </a:xfrm>
          <a:custGeom>
            <a:avLst/>
            <a:gdLst/>
            <a:ahLst/>
            <a:cxnLst/>
            <a:rect r="r" b="b" t="t" l="l"/>
            <a:pathLst>
              <a:path h="8747550" w="5595973">
                <a:moveTo>
                  <a:pt x="0" y="0"/>
                </a:moveTo>
                <a:lnTo>
                  <a:pt x="5595973" y="0"/>
                </a:lnTo>
                <a:lnTo>
                  <a:pt x="5595973" y="8747550"/>
                </a:lnTo>
                <a:lnTo>
                  <a:pt x="0" y="8747550"/>
                </a:lnTo>
                <a:lnTo>
                  <a:pt x="0" y="0"/>
                </a:lnTo>
                <a:close/>
              </a:path>
            </a:pathLst>
          </a:custGeom>
          <a:blipFill>
            <a:blip r:embed="rId7"/>
            <a:stretch>
              <a:fillRect l="-28159" t="0" r="-28159" b="0"/>
            </a:stretch>
          </a:blipFill>
        </p:spPr>
      </p:sp>
      <p:sp>
        <p:nvSpPr>
          <p:cNvPr name="TextBox 9" id="9"/>
          <p:cNvSpPr txBox="true"/>
          <p:nvPr/>
        </p:nvSpPr>
        <p:spPr>
          <a:xfrm rot="0">
            <a:off x="7437512" y="2692389"/>
            <a:ext cx="9413339" cy="6748144"/>
          </a:xfrm>
          <a:prstGeom prst="rect">
            <a:avLst/>
          </a:prstGeom>
        </p:spPr>
        <p:txBody>
          <a:bodyPr anchor="t" rtlCol="false" tIns="0" lIns="0" bIns="0" rIns="0">
            <a:spAutoFit/>
          </a:bodyPr>
          <a:lstStyle/>
          <a:p>
            <a:pPr algn="just" marL="690889" indent="-345444" lvl="1">
              <a:lnSpc>
                <a:spcPts val="4480"/>
              </a:lnSpc>
              <a:buFont typeface="Arial"/>
              <a:buChar char="•"/>
            </a:pPr>
            <a:r>
              <a:rPr lang="en-US" sz="3200">
                <a:solidFill>
                  <a:srgbClr val="FFFFFF"/>
                </a:solidFill>
                <a:latin typeface="Poppins Light"/>
                <a:ea typeface="Poppins Light"/>
                <a:cs typeface="Poppins Light"/>
                <a:sym typeface="Poppins Light"/>
              </a:rPr>
              <a:t>Model desain adalah representasi sistem yang akurat, lengkap, dan konsisten. Ini terutama digunakan oleh perancang sistem, pengguna ahli, dan pelatih.</a:t>
            </a:r>
            <a:r>
              <a:rPr lang="en-US" sz="3200">
                <a:solidFill>
                  <a:srgbClr val="FFFFFF"/>
                </a:solidFill>
                <a:latin typeface="Poppins Light"/>
                <a:ea typeface="Poppins Light"/>
                <a:cs typeface="Poppins Light"/>
                <a:sym typeface="Poppins Light"/>
              </a:rPr>
              <a:t> </a:t>
            </a:r>
          </a:p>
          <a:p>
            <a:pPr algn="just" marL="690889" indent="-345444" lvl="1">
              <a:lnSpc>
                <a:spcPts val="4480"/>
              </a:lnSpc>
              <a:buFont typeface="Arial"/>
              <a:buChar char="•"/>
            </a:pPr>
            <a:r>
              <a:rPr lang="en-US" sz="3200">
                <a:solidFill>
                  <a:srgbClr val="FFFFFF"/>
                </a:solidFill>
                <a:latin typeface="Poppins Light"/>
                <a:ea typeface="Poppins Light"/>
                <a:cs typeface="Poppins Light"/>
                <a:sym typeface="Poppins Light"/>
              </a:rPr>
              <a:t>Model desain harus didasarkan pada kebutuhan tugas pengguna, pengetahuan sebelumnya, pengalaman, persepsi, dan batasan teori.</a:t>
            </a:r>
          </a:p>
          <a:p>
            <a:pPr algn="just" marL="690889" indent="-345444" lvl="1">
              <a:lnSpc>
                <a:spcPts val="4480"/>
              </a:lnSpc>
              <a:buFont typeface="Arial"/>
              <a:buChar char="•"/>
            </a:pPr>
            <a:r>
              <a:rPr lang="en-US" sz="3200">
                <a:solidFill>
                  <a:srgbClr val="FFFFFF"/>
                </a:solidFill>
                <a:latin typeface="Poppins Light"/>
                <a:ea typeface="Poppins Light"/>
                <a:cs typeface="Poppins Light"/>
                <a:sym typeface="Poppins Light"/>
              </a:rPr>
              <a:t>Dapat dinyatakan melalui metafora (seperti desktop atau ruangan) atau direpresentasikan secara lebih abstrak dalam diagram atau gambar.</a:t>
            </a:r>
          </a:p>
        </p:txBody>
      </p:sp>
      <p:sp>
        <p:nvSpPr>
          <p:cNvPr name="TextBox 10" id="10"/>
          <p:cNvSpPr txBox="true"/>
          <p:nvPr/>
        </p:nvSpPr>
        <p:spPr>
          <a:xfrm rot="0">
            <a:off x="7437512" y="742950"/>
            <a:ext cx="9821788"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Definition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01335" y="-436524"/>
            <a:ext cx="21518549" cy="11755864"/>
            <a:chOff x="0" y="0"/>
            <a:chExt cx="5667437" cy="3096195"/>
          </a:xfrm>
        </p:grpSpPr>
        <p:sp>
          <p:nvSpPr>
            <p:cNvPr name="Freeform 5" id="5"/>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6" id="6"/>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7" id="7"/>
          <p:cNvSpPr/>
          <p:nvPr/>
        </p:nvSpPr>
        <p:spPr>
          <a:xfrm flipH="false" flipV="false" rot="-75616">
            <a:off x="3350270" y="1755627"/>
            <a:ext cx="3520856" cy="2546374"/>
          </a:xfrm>
          <a:custGeom>
            <a:avLst/>
            <a:gdLst/>
            <a:ahLst/>
            <a:cxnLst/>
            <a:rect r="r" b="b" t="t" l="l"/>
            <a:pathLst>
              <a:path h="2546374" w="3520856">
                <a:moveTo>
                  <a:pt x="0" y="0"/>
                </a:moveTo>
                <a:lnTo>
                  <a:pt x="3520855" y="0"/>
                </a:lnTo>
                <a:lnTo>
                  <a:pt x="3520855" y="2546374"/>
                </a:lnTo>
                <a:lnTo>
                  <a:pt x="0" y="2546374"/>
                </a:lnTo>
                <a:lnTo>
                  <a:pt x="0" y="0"/>
                </a:lnTo>
                <a:close/>
              </a:path>
            </a:pathLst>
          </a:custGeom>
          <a:blipFill>
            <a:blip r:embed="rId5"/>
            <a:stretch>
              <a:fillRect l="0" t="-1505" r="0" b="-1505"/>
            </a:stretch>
          </a:blipFill>
        </p:spPr>
      </p:sp>
      <p:sp>
        <p:nvSpPr>
          <p:cNvPr name="Freeform 8" id="8"/>
          <p:cNvSpPr/>
          <p:nvPr/>
        </p:nvSpPr>
        <p:spPr>
          <a:xfrm flipH="false" flipV="false" rot="0">
            <a:off x="336291" y="4545370"/>
            <a:ext cx="6715357" cy="5741630"/>
          </a:xfrm>
          <a:custGeom>
            <a:avLst/>
            <a:gdLst/>
            <a:ahLst/>
            <a:cxnLst/>
            <a:rect r="r" b="b" t="t" l="l"/>
            <a:pathLst>
              <a:path h="5741630" w="6715357">
                <a:moveTo>
                  <a:pt x="0" y="0"/>
                </a:moveTo>
                <a:lnTo>
                  <a:pt x="6715357" y="0"/>
                </a:lnTo>
                <a:lnTo>
                  <a:pt x="6715357" y="5741630"/>
                </a:lnTo>
                <a:lnTo>
                  <a:pt x="0" y="5741630"/>
                </a:lnTo>
                <a:lnTo>
                  <a:pt x="0" y="0"/>
                </a:lnTo>
                <a:close/>
              </a:path>
            </a:pathLst>
          </a:custGeom>
          <a:blipFill>
            <a:blip r:embed="rId6"/>
            <a:stretch>
              <a:fillRect l="0" t="0" r="0" b="0"/>
            </a:stretch>
          </a:blipFill>
        </p:spPr>
      </p:sp>
      <p:sp>
        <p:nvSpPr>
          <p:cNvPr name="TextBox 9" id="9"/>
          <p:cNvSpPr txBox="true"/>
          <p:nvPr/>
        </p:nvSpPr>
        <p:spPr>
          <a:xfrm rot="0">
            <a:off x="7875851" y="1646657"/>
            <a:ext cx="9383449"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Function</a:t>
            </a:r>
          </a:p>
        </p:txBody>
      </p:sp>
      <p:sp>
        <p:nvSpPr>
          <p:cNvPr name="TextBox 10" id="10"/>
          <p:cNvSpPr txBox="true"/>
          <p:nvPr/>
        </p:nvSpPr>
        <p:spPr>
          <a:xfrm rot="0">
            <a:off x="3693969" y="2142472"/>
            <a:ext cx="2833456" cy="1351279"/>
          </a:xfrm>
          <a:prstGeom prst="rect">
            <a:avLst/>
          </a:prstGeom>
        </p:spPr>
        <p:txBody>
          <a:bodyPr anchor="t" rtlCol="false" tIns="0" lIns="0" bIns="0" rIns="0">
            <a:spAutoFit/>
          </a:bodyPr>
          <a:lstStyle/>
          <a:p>
            <a:pPr algn="ctr">
              <a:lnSpc>
                <a:spcPts val="5320"/>
              </a:lnSpc>
            </a:pPr>
            <a:r>
              <a:rPr lang="en-US" sz="3800" b="true">
                <a:solidFill>
                  <a:srgbClr val="000000"/>
                </a:solidFill>
                <a:latin typeface="Poppins Bold"/>
                <a:ea typeface="Poppins Bold"/>
                <a:cs typeface="Poppins Bold"/>
                <a:sym typeface="Poppins Bold"/>
              </a:rPr>
              <a:t>Apa Fungsinya</a:t>
            </a:r>
          </a:p>
        </p:txBody>
      </p:sp>
      <p:sp>
        <p:nvSpPr>
          <p:cNvPr name="TextBox 11" id="11"/>
          <p:cNvSpPr txBox="true"/>
          <p:nvPr/>
        </p:nvSpPr>
        <p:spPr>
          <a:xfrm rot="0">
            <a:off x="7875851" y="3769038"/>
            <a:ext cx="9383449" cy="4585555"/>
          </a:xfrm>
          <a:prstGeom prst="rect">
            <a:avLst/>
          </a:prstGeom>
        </p:spPr>
        <p:txBody>
          <a:bodyPr anchor="t" rtlCol="false" tIns="0" lIns="0" bIns="0" rIns="0">
            <a:spAutoFit/>
          </a:bodyPr>
          <a:lstStyle/>
          <a:p>
            <a:pPr algn="just" marL="694407" indent="-347204" lvl="1">
              <a:lnSpc>
                <a:spcPts val="4502"/>
              </a:lnSpc>
              <a:buFont typeface="Arial"/>
              <a:buChar char="•"/>
            </a:pPr>
            <a:r>
              <a:rPr lang="en-US" sz="3216">
                <a:solidFill>
                  <a:srgbClr val="FFFFFF"/>
                </a:solidFill>
                <a:latin typeface="Poppins"/>
                <a:ea typeface="Poppins"/>
                <a:cs typeface="Poppins"/>
                <a:sym typeface="Poppins"/>
              </a:rPr>
              <a:t>Perancang menggunakan konsep ini untuk menggolongkan kemampuan sistem dan bagaimana hal tersebut dieksekusi, mengkomunikasikan model melalui antarmuka pengguna.</a:t>
            </a:r>
          </a:p>
          <a:p>
            <a:pPr algn="just" marL="694407" indent="-347204" lvl="1">
              <a:lnSpc>
                <a:spcPts val="4502"/>
              </a:lnSpc>
              <a:buFont typeface="Arial"/>
              <a:buChar char="•"/>
            </a:pPr>
            <a:r>
              <a:rPr lang="en-US" sz="3216">
                <a:solidFill>
                  <a:srgbClr val="FFFFFF"/>
                </a:solidFill>
                <a:latin typeface="Poppins"/>
                <a:ea typeface="Poppins"/>
                <a:cs typeface="Poppins"/>
                <a:sym typeface="Poppins"/>
              </a:rPr>
              <a:t>Model desain yang baik memungkinkan pengguna untuk memprediksi efek dari tindakan mereka.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67739" y="-811174"/>
            <a:ext cx="21518549" cy="11755864"/>
            <a:chOff x="0" y="0"/>
            <a:chExt cx="5667437" cy="3096195"/>
          </a:xfrm>
        </p:grpSpPr>
        <p:sp>
          <p:nvSpPr>
            <p:cNvPr name="Freeform 5" id="5"/>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6" id="6"/>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7" id="7"/>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5"/>
            <a:stretch>
              <a:fillRect l="0" t="0" r="0" b="0"/>
            </a:stretch>
          </a:blipFill>
        </p:spPr>
      </p:sp>
      <p:sp>
        <p:nvSpPr>
          <p:cNvPr name="Freeform 8" id="8"/>
          <p:cNvSpPr/>
          <p:nvPr/>
        </p:nvSpPr>
        <p:spPr>
          <a:xfrm flipH="false" flipV="false" rot="0">
            <a:off x="1028700" y="1491312"/>
            <a:ext cx="5176976" cy="7304376"/>
          </a:xfrm>
          <a:custGeom>
            <a:avLst/>
            <a:gdLst/>
            <a:ahLst/>
            <a:cxnLst/>
            <a:rect r="r" b="b" t="t" l="l"/>
            <a:pathLst>
              <a:path h="7304376" w="5176976">
                <a:moveTo>
                  <a:pt x="0" y="0"/>
                </a:moveTo>
                <a:lnTo>
                  <a:pt x="5176976" y="0"/>
                </a:lnTo>
                <a:lnTo>
                  <a:pt x="5176976" y="7304376"/>
                </a:lnTo>
                <a:lnTo>
                  <a:pt x="0" y="7304376"/>
                </a:lnTo>
                <a:lnTo>
                  <a:pt x="0" y="0"/>
                </a:lnTo>
                <a:close/>
              </a:path>
            </a:pathLst>
          </a:custGeom>
          <a:blipFill>
            <a:blip r:embed="rId6"/>
            <a:stretch>
              <a:fillRect l="0" t="0" r="0" b="0"/>
            </a:stretch>
          </a:blipFill>
        </p:spPr>
      </p:sp>
      <p:sp>
        <p:nvSpPr>
          <p:cNvPr name="TextBox 9" id="9"/>
          <p:cNvSpPr txBox="true"/>
          <p:nvPr/>
        </p:nvSpPr>
        <p:spPr>
          <a:xfrm rot="0">
            <a:off x="6851880" y="413435"/>
            <a:ext cx="9841374"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Design Model </a:t>
            </a:r>
          </a:p>
        </p:txBody>
      </p:sp>
      <p:sp>
        <p:nvSpPr>
          <p:cNvPr name="TextBox 10" id="10"/>
          <p:cNvSpPr txBox="true"/>
          <p:nvPr/>
        </p:nvSpPr>
        <p:spPr>
          <a:xfrm rot="0">
            <a:off x="6851880" y="2207311"/>
            <a:ext cx="9841374" cy="634998"/>
          </a:xfrm>
          <a:prstGeom prst="rect">
            <a:avLst/>
          </a:prstGeom>
        </p:spPr>
        <p:txBody>
          <a:bodyPr anchor="t" rtlCol="false" tIns="0" lIns="0" bIns="0" rIns="0">
            <a:spAutoFit/>
          </a:bodyPr>
          <a:lstStyle/>
          <a:p>
            <a:pPr algn="l">
              <a:lnSpc>
                <a:spcPts val="4900"/>
              </a:lnSpc>
            </a:pPr>
            <a:r>
              <a:rPr lang="en-US" sz="3500" b="true">
                <a:solidFill>
                  <a:srgbClr val="FFFFFF"/>
                </a:solidFill>
                <a:latin typeface="Poppins Semi-Bold"/>
                <a:ea typeface="Poppins Semi-Bold"/>
                <a:cs typeface="Poppins Semi-Bold"/>
                <a:sym typeface="Poppins Semi-Bold"/>
              </a:rPr>
              <a:t>Dibangun dari berbagai elemen, termasuk:</a:t>
            </a:r>
          </a:p>
        </p:txBody>
      </p:sp>
      <p:grpSp>
        <p:nvGrpSpPr>
          <p:cNvPr name="Group 11" id="11"/>
          <p:cNvGrpSpPr/>
          <p:nvPr/>
        </p:nvGrpSpPr>
        <p:grpSpPr>
          <a:xfrm rot="0">
            <a:off x="6851880" y="3081140"/>
            <a:ext cx="10451007" cy="875029"/>
            <a:chOff x="0" y="0"/>
            <a:chExt cx="13934676" cy="1166706"/>
          </a:xfrm>
        </p:grpSpPr>
        <p:sp>
          <p:nvSpPr>
            <p:cNvPr name="TextBox 12" id="12"/>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Affordances</a:t>
              </a:r>
            </a:p>
          </p:txBody>
        </p:sp>
        <p:sp>
          <p:nvSpPr>
            <p:cNvPr name="TextBox 13" id="13"/>
            <p:cNvSpPr txBox="true"/>
            <p:nvPr/>
          </p:nvSpPr>
          <p:spPr>
            <a:xfrm rot="0">
              <a:off x="892428" y="654049"/>
              <a:ext cx="13042248" cy="5126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Sifat-sifat objek (bagaimana objek tersebut dapat digunakan)</a:t>
              </a:r>
            </a:p>
          </p:txBody>
        </p:sp>
      </p:grpSp>
      <p:grpSp>
        <p:nvGrpSpPr>
          <p:cNvPr name="Group 14" id="14"/>
          <p:cNvGrpSpPr/>
          <p:nvPr/>
        </p:nvGrpSpPr>
        <p:grpSpPr>
          <a:xfrm rot="0">
            <a:off x="6851880" y="4143885"/>
            <a:ext cx="10460532" cy="1274986"/>
            <a:chOff x="0" y="0"/>
            <a:chExt cx="13947376" cy="1699982"/>
          </a:xfrm>
        </p:grpSpPr>
        <p:sp>
          <p:nvSpPr>
            <p:cNvPr name="TextBox 15" id="15"/>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Causality</a:t>
              </a:r>
            </a:p>
          </p:txBody>
        </p:sp>
        <p:sp>
          <p:nvSpPr>
            <p:cNvPr name="TextBox 16" id="16"/>
            <p:cNvSpPr txBox="true"/>
            <p:nvPr/>
          </p:nvSpPr>
          <p:spPr>
            <a:xfrm rot="0">
              <a:off x="905128" y="653926"/>
              <a:ext cx="13042248"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Menjelaskan bagaimana tindakan pengguna berhubungan dengan hasil yang diharapkan.</a:t>
              </a:r>
            </a:p>
          </p:txBody>
        </p:sp>
      </p:grpSp>
      <p:grpSp>
        <p:nvGrpSpPr>
          <p:cNvPr name="Group 17" id="17"/>
          <p:cNvGrpSpPr/>
          <p:nvPr/>
        </p:nvGrpSpPr>
        <p:grpSpPr>
          <a:xfrm rot="0">
            <a:off x="6851880" y="5609372"/>
            <a:ext cx="10460532" cy="1274986"/>
            <a:chOff x="0" y="0"/>
            <a:chExt cx="13947376" cy="1699982"/>
          </a:xfrm>
        </p:grpSpPr>
        <p:sp>
          <p:nvSpPr>
            <p:cNvPr name="TextBox 18" id="18"/>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Mapping</a:t>
              </a:r>
              <a:r>
                <a:rPr lang="en-US" b="true" sz="3000">
                  <a:solidFill>
                    <a:srgbClr val="FFFFFF"/>
                  </a:solidFill>
                  <a:latin typeface="Poppins Medium"/>
                  <a:ea typeface="Poppins Medium"/>
                  <a:cs typeface="Poppins Medium"/>
                  <a:sym typeface="Poppins Medium"/>
                </a:rPr>
                <a:t> </a:t>
              </a:r>
            </a:p>
          </p:txBody>
        </p:sp>
        <p:sp>
          <p:nvSpPr>
            <p:cNvPr name="TextBox 19" id="19"/>
            <p:cNvSpPr txBox="true"/>
            <p:nvPr/>
          </p:nvSpPr>
          <p:spPr>
            <a:xfrm rot="0">
              <a:off x="905128" y="653926"/>
              <a:ext cx="13042248"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Hubungan antara kontrol dan efeknya pada sistem. Pemetaan yang baik membuat hubungan ini intuitif dan mudah dipahami.</a:t>
              </a:r>
            </a:p>
          </p:txBody>
        </p:sp>
      </p:grpSp>
      <p:grpSp>
        <p:nvGrpSpPr>
          <p:cNvPr name="Group 20" id="20"/>
          <p:cNvGrpSpPr/>
          <p:nvPr/>
        </p:nvGrpSpPr>
        <p:grpSpPr>
          <a:xfrm rot="0">
            <a:off x="6851880" y="7074858"/>
            <a:ext cx="10460532" cy="874936"/>
            <a:chOff x="0" y="0"/>
            <a:chExt cx="13947376" cy="1166582"/>
          </a:xfrm>
        </p:grpSpPr>
        <p:sp>
          <p:nvSpPr>
            <p:cNvPr name="TextBox 21" id="21"/>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Constraints</a:t>
              </a:r>
              <a:r>
                <a:rPr lang="en-US" b="true" sz="3000">
                  <a:solidFill>
                    <a:srgbClr val="FFFFFF"/>
                  </a:solidFill>
                  <a:latin typeface="Poppins Medium"/>
                  <a:ea typeface="Poppins Medium"/>
                  <a:cs typeface="Poppins Medium"/>
                  <a:sym typeface="Poppins Medium"/>
                </a:rPr>
                <a:t> </a:t>
              </a:r>
            </a:p>
          </p:txBody>
        </p:sp>
        <p:sp>
          <p:nvSpPr>
            <p:cNvPr name="TextBox 22" id="22"/>
            <p:cNvSpPr txBox="true"/>
            <p:nvPr/>
          </p:nvSpPr>
          <p:spPr>
            <a:xfrm rot="0">
              <a:off x="905128" y="653926"/>
              <a:ext cx="13042248" cy="5126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Faktor-faktor yang membatasi cara penggunaan suatu sistem.</a:t>
              </a:r>
            </a:p>
          </p:txBody>
        </p:sp>
      </p:grpSp>
      <p:grpSp>
        <p:nvGrpSpPr>
          <p:cNvPr name="Group 23" id="23"/>
          <p:cNvGrpSpPr/>
          <p:nvPr/>
        </p:nvGrpSpPr>
        <p:grpSpPr>
          <a:xfrm rot="0">
            <a:off x="6851880" y="8140295"/>
            <a:ext cx="10460532" cy="1274986"/>
            <a:chOff x="0" y="0"/>
            <a:chExt cx="13947376" cy="1699982"/>
          </a:xfrm>
        </p:grpSpPr>
        <p:sp>
          <p:nvSpPr>
            <p:cNvPr name="TextBox 24" id="24"/>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Positive transfer</a:t>
              </a:r>
            </a:p>
          </p:txBody>
        </p:sp>
        <p:sp>
          <p:nvSpPr>
            <p:cNvPr name="TextBox 25" id="25"/>
            <p:cNvSpPr txBox="true"/>
            <p:nvPr/>
          </p:nvSpPr>
          <p:spPr>
            <a:xfrm rot="0">
              <a:off x="905128" y="653926"/>
              <a:ext cx="13042248"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Pengetahuan / keterampilan yang diperoleh dalam satu konteks dapat diterapkan dengan mudah ke konteks lain yang serupa.</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67739" y="-811174"/>
            <a:ext cx="21518549" cy="11755864"/>
            <a:chOff x="0" y="0"/>
            <a:chExt cx="5667437" cy="3096195"/>
          </a:xfrm>
        </p:grpSpPr>
        <p:sp>
          <p:nvSpPr>
            <p:cNvPr name="Freeform 5" id="5"/>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6" id="6"/>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7" id="7"/>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5"/>
            <a:stretch>
              <a:fillRect l="0" t="0" r="0" b="0"/>
            </a:stretch>
          </a:blipFill>
        </p:spPr>
      </p:sp>
      <p:sp>
        <p:nvSpPr>
          <p:cNvPr name="Freeform 8" id="8"/>
          <p:cNvSpPr/>
          <p:nvPr/>
        </p:nvSpPr>
        <p:spPr>
          <a:xfrm flipH="false" flipV="false" rot="0">
            <a:off x="1028700" y="1491312"/>
            <a:ext cx="5176976" cy="7304376"/>
          </a:xfrm>
          <a:custGeom>
            <a:avLst/>
            <a:gdLst/>
            <a:ahLst/>
            <a:cxnLst/>
            <a:rect r="r" b="b" t="t" l="l"/>
            <a:pathLst>
              <a:path h="7304376" w="5176976">
                <a:moveTo>
                  <a:pt x="0" y="0"/>
                </a:moveTo>
                <a:lnTo>
                  <a:pt x="5176976" y="0"/>
                </a:lnTo>
                <a:lnTo>
                  <a:pt x="5176976" y="7304376"/>
                </a:lnTo>
                <a:lnTo>
                  <a:pt x="0" y="7304376"/>
                </a:lnTo>
                <a:lnTo>
                  <a:pt x="0" y="0"/>
                </a:lnTo>
                <a:close/>
              </a:path>
            </a:pathLst>
          </a:custGeom>
          <a:blipFill>
            <a:blip r:embed="rId6"/>
            <a:stretch>
              <a:fillRect l="0" t="0" r="0" b="0"/>
            </a:stretch>
          </a:blipFill>
        </p:spPr>
      </p:sp>
      <p:sp>
        <p:nvSpPr>
          <p:cNvPr name="TextBox 9" id="9"/>
          <p:cNvSpPr txBox="true"/>
          <p:nvPr/>
        </p:nvSpPr>
        <p:spPr>
          <a:xfrm rot="0">
            <a:off x="6851880" y="411903"/>
            <a:ext cx="9841374"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Design Model </a:t>
            </a:r>
          </a:p>
        </p:txBody>
      </p:sp>
      <p:sp>
        <p:nvSpPr>
          <p:cNvPr name="TextBox 10" id="10"/>
          <p:cNvSpPr txBox="true"/>
          <p:nvPr/>
        </p:nvSpPr>
        <p:spPr>
          <a:xfrm rot="0">
            <a:off x="6851880" y="2205779"/>
            <a:ext cx="9841374" cy="634998"/>
          </a:xfrm>
          <a:prstGeom prst="rect">
            <a:avLst/>
          </a:prstGeom>
        </p:spPr>
        <p:txBody>
          <a:bodyPr anchor="t" rtlCol="false" tIns="0" lIns="0" bIns="0" rIns="0">
            <a:spAutoFit/>
          </a:bodyPr>
          <a:lstStyle/>
          <a:p>
            <a:pPr algn="l">
              <a:lnSpc>
                <a:spcPts val="4900"/>
              </a:lnSpc>
            </a:pPr>
            <a:r>
              <a:rPr lang="en-US" sz="3500" b="true">
                <a:solidFill>
                  <a:srgbClr val="FFFFFF"/>
                </a:solidFill>
                <a:latin typeface="Poppins Semi-Bold"/>
                <a:ea typeface="Poppins Semi-Bold"/>
                <a:cs typeface="Poppins Semi-Bold"/>
                <a:sym typeface="Poppins Semi-Bold"/>
              </a:rPr>
              <a:t>Dibangun dari berbagai elemen, termasuk:</a:t>
            </a:r>
          </a:p>
        </p:txBody>
      </p:sp>
      <p:grpSp>
        <p:nvGrpSpPr>
          <p:cNvPr name="Group 11" id="11"/>
          <p:cNvGrpSpPr/>
          <p:nvPr/>
        </p:nvGrpSpPr>
        <p:grpSpPr>
          <a:xfrm rot="0">
            <a:off x="6851880" y="3079608"/>
            <a:ext cx="10451007" cy="1675129"/>
            <a:chOff x="0" y="0"/>
            <a:chExt cx="13934676" cy="2233506"/>
          </a:xfrm>
        </p:grpSpPr>
        <p:sp>
          <p:nvSpPr>
            <p:cNvPr name="TextBox 12" id="12"/>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Instructions</a:t>
              </a:r>
            </a:p>
          </p:txBody>
        </p:sp>
        <p:sp>
          <p:nvSpPr>
            <p:cNvPr name="TextBox 13" id="13"/>
            <p:cNvSpPr txBox="true"/>
            <p:nvPr/>
          </p:nvSpPr>
          <p:spPr>
            <a:xfrm rot="0">
              <a:off x="892428" y="654049"/>
              <a:ext cx="13042248" cy="15794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Petunjuk eksplisit yang diberikan kepada pengguna tentang cara menggunakan sistem, baik melalui dokumentasi, tutorial, atau bantuan dalam aplikasi.</a:t>
              </a:r>
            </a:p>
          </p:txBody>
        </p:sp>
      </p:grpSp>
      <p:grpSp>
        <p:nvGrpSpPr>
          <p:cNvPr name="Group 14" id="14"/>
          <p:cNvGrpSpPr/>
          <p:nvPr/>
        </p:nvGrpSpPr>
        <p:grpSpPr>
          <a:xfrm rot="0">
            <a:off x="6851880" y="4945237"/>
            <a:ext cx="10460532" cy="1675036"/>
            <a:chOff x="0" y="0"/>
            <a:chExt cx="13947376" cy="2233382"/>
          </a:xfrm>
        </p:grpSpPr>
        <p:sp>
          <p:nvSpPr>
            <p:cNvPr name="TextBox 15" id="15"/>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Interactions</a:t>
              </a:r>
              <a:r>
                <a:rPr lang="en-US" b="true" sz="3000">
                  <a:solidFill>
                    <a:srgbClr val="FFFFFF"/>
                  </a:solidFill>
                  <a:latin typeface="Poppins Medium"/>
                  <a:ea typeface="Poppins Medium"/>
                  <a:cs typeface="Poppins Medium"/>
                  <a:sym typeface="Poppins Medium"/>
                </a:rPr>
                <a:t> </a:t>
              </a:r>
            </a:p>
          </p:txBody>
        </p:sp>
        <p:sp>
          <p:nvSpPr>
            <p:cNvPr name="TextBox 16" id="16"/>
            <p:cNvSpPr txBox="true"/>
            <p:nvPr/>
          </p:nvSpPr>
          <p:spPr>
            <a:xfrm rot="0">
              <a:off x="905128" y="653926"/>
              <a:ext cx="13042248" cy="15794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Cara-cara dimana pengguna berinteraksi dengan sistem dan bagaimana sistem merespons, termasuk interaksi dengan pengguna lain melalui sistem.</a:t>
              </a:r>
            </a:p>
          </p:txBody>
        </p:sp>
      </p:grpSp>
      <p:grpSp>
        <p:nvGrpSpPr>
          <p:cNvPr name="Group 17" id="17"/>
          <p:cNvGrpSpPr/>
          <p:nvPr/>
        </p:nvGrpSpPr>
        <p:grpSpPr>
          <a:xfrm rot="0">
            <a:off x="6851880" y="6810774"/>
            <a:ext cx="10460532" cy="1274986"/>
            <a:chOff x="0" y="0"/>
            <a:chExt cx="13947376" cy="1699982"/>
          </a:xfrm>
        </p:grpSpPr>
        <p:sp>
          <p:nvSpPr>
            <p:cNvPr name="TextBox 18" id="18"/>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Population Stereotypes</a:t>
              </a:r>
            </a:p>
          </p:txBody>
        </p:sp>
        <p:sp>
          <p:nvSpPr>
            <p:cNvPr name="TextBox 19" id="19"/>
            <p:cNvSpPr txBox="true"/>
            <p:nvPr/>
          </p:nvSpPr>
          <p:spPr>
            <a:xfrm rot="0">
              <a:off x="905128" y="653926"/>
              <a:ext cx="13042248"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a:ea typeface="Poppins"/>
                  <a:cs typeface="Poppins"/>
                  <a:sym typeface="Poppins"/>
                </a:rPr>
                <a:t>Ekspektasi umum tentang bagaimana sesuatu harus bekerja berdasarkan pengalaman dengan sistem serupa/ norma budaya.</a:t>
              </a:r>
            </a:p>
          </p:txBody>
        </p:sp>
      </p:grpSp>
      <p:grpSp>
        <p:nvGrpSpPr>
          <p:cNvPr name="Group 20" id="20"/>
          <p:cNvGrpSpPr/>
          <p:nvPr/>
        </p:nvGrpSpPr>
        <p:grpSpPr>
          <a:xfrm rot="0">
            <a:off x="6851880" y="8276260"/>
            <a:ext cx="10460532" cy="1274986"/>
            <a:chOff x="0" y="0"/>
            <a:chExt cx="13947376" cy="1699982"/>
          </a:xfrm>
        </p:grpSpPr>
        <p:sp>
          <p:nvSpPr>
            <p:cNvPr name="TextBox 21" id="21"/>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Familiarity with similar devices</a:t>
              </a:r>
            </a:p>
          </p:txBody>
        </p:sp>
        <p:sp>
          <p:nvSpPr>
            <p:cNvPr name="TextBox 22" id="22"/>
            <p:cNvSpPr txBox="true"/>
            <p:nvPr/>
          </p:nvSpPr>
          <p:spPr>
            <a:xfrm rot="0">
              <a:off x="905128" y="653926"/>
              <a:ext cx="13042248"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Pengalaman pengguna dengan perangkat / sistem serupa, yang dapat membantu mereka lebih cepat memahami sistem baru.</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43652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grpSp>
        <p:nvGrpSpPr>
          <p:cNvPr name="Group 9" id="9"/>
          <p:cNvGrpSpPr/>
          <p:nvPr/>
        </p:nvGrpSpPr>
        <p:grpSpPr>
          <a:xfrm rot="0">
            <a:off x="1028700" y="3344441"/>
            <a:ext cx="16470610" cy="5913859"/>
            <a:chOff x="0" y="0"/>
            <a:chExt cx="7841133" cy="2815400"/>
          </a:xfrm>
        </p:grpSpPr>
        <p:sp>
          <p:nvSpPr>
            <p:cNvPr name="Freeform 10" id="10"/>
            <p:cNvSpPr/>
            <p:nvPr/>
          </p:nvSpPr>
          <p:spPr>
            <a:xfrm flipH="false" flipV="false" rot="0">
              <a:off x="0" y="0"/>
              <a:ext cx="7841133" cy="2815400"/>
            </a:xfrm>
            <a:custGeom>
              <a:avLst/>
              <a:gdLst/>
              <a:ahLst/>
              <a:cxnLst/>
              <a:rect r="r" b="b" t="t" l="l"/>
              <a:pathLst>
                <a:path h="2815400" w="7841133">
                  <a:moveTo>
                    <a:pt x="35253" y="0"/>
                  </a:moveTo>
                  <a:lnTo>
                    <a:pt x="7805879" y="0"/>
                  </a:lnTo>
                  <a:cubicBezTo>
                    <a:pt x="7815229" y="0"/>
                    <a:pt x="7824196" y="3714"/>
                    <a:pt x="7830807" y="10325"/>
                  </a:cubicBezTo>
                  <a:cubicBezTo>
                    <a:pt x="7837419" y="16937"/>
                    <a:pt x="7841133" y="25904"/>
                    <a:pt x="7841133" y="35253"/>
                  </a:cubicBezTo>
                  <a:lnTo>
                    <a:pt x="7841133" y="2780147"/>
                  </a:lnTo>
                  <a:cubicBezTo>
                    <a:pt x="7841133" y="2799617"/>
                    <a:pt x="7825349" y="2815400"/>
                    <a:pt x="7805879" y="2815400"/>
                  </a:cubicBezTo>
                  <a:lnTo>
                    <a:pt x="35253" y="2815400"/>
                  </a:lnTo>
                  <a:cubicBezTo>
                    <a:pt x="25904" y="2815400"/>
                    <a:pt x="16937" y="2811686"/>
                    <a:pt x="10325" y="2805075"/>
                  </a:cubicBezTo>
                  <a:cubicBezTo>
                    <a:pt x="3714" y="2798463"/>
                    <a:pt x="0" y="2789496"/>
                    <a:pt x="0" y="2780147"/>
                  </a:cubicBezTo>
                  <a:lnTo>
                    <a:pt x="0" y="35253"/>
                  </a:lnTo>
                  <a:cubicBezTo>
                    <a:pt x="0" y="25904"/>
                    <a:pt x="3714" y="16937"/>
                    <a:pt x="10325" y="10325"/>
                  </a:cubicBezTo>
                  <a:cubicBezTo>
                    <a:pt x="16937" y="3714"/>
                    <a:pt x="25904" y="0"/>
                    <a:pt x="35253" y="0"/>
                  </a:cubicBezTo>
                  <a:close/>
                </a:path>
              </a:pathLst>
            </a:custGeom>
            <a:solidFill>
              <a:srgbClr val="000000">
                <a:alpha val="52941"/>
              </a:srgbClr>
            </a:solidFill>
          </p:spPr>
        </p:sp>
        <p:sp>
          <p:nvSpPr>
            <p:cNvPr name="TextBox 11" id="11"/>
            <p:cNvSpPr txBox="true"/>
            <p:nvPr/>
          </p:nvSpPr>
          <p:spPr>
            <a:xfrm>
              <a:off x="0" y="-38100"/>
              <a:ext cx="7841133" cy="2853500"/>
            </a:xfrm>
            <a:prstGeom prst="rect">
              <a:avLst/>
            </a:prstGeom>
          </p:spPr>
          <p:txBody>
            <a:bodyPr anchor="ctr" rtlCol="false" tIns="28104" lIns="28104" bIns="28104" rIns="28104"/>
            <a:lstStyle/>
            <a:p>
              <a:pPr algn="ctr">
                <a:lnSpc>
                  <a:spcPts val="2659"/>
                </a:lnSpc>
                <a:spcBef>
                  <a:spcPct val="0"/>
                </a:spcBef>
              </a:pPr>
            </a:p>
          </p:txBody>
        </p:sp>
      </p:grpSp>
      <p:sp>
        <p:nvSpPr>
          <p:cNvPr name="TextBox 12" id="12"/>
          <p:cNvSpPr txBox="true"/>
          <p:nvPr/>
        </p:nvSpPr>
        <p:spPr>
          <a:xfrm rot="0">
            <a:off x="1606489" y="3947426"/>
            <a:ext cx="15315032" cy="4631690"/>
          </a:xfrm>
          <a:prstGeom prst="rect">
            <a:avLst/>
          </a:prstGeom>
        </p:spPr>
        <p:txBody>
          <a:bodyPr anchor="t" rtlCol="false" tIns="0" lIns="0" bIns="0" rIns="0">
            <a:spAutoFit/>
          </a:bodyPr>
          <a:lstStyle/>
          <a:p>
            <a:pPr algn="just" marL="626112" indent="-313056" lvl="1">
              <a:lnSpc>
                <a:spcPts val="4060"/>
              </a:lnSpc>
              <a:buFont typeface="Arial"/>
              <a:buChar char="•"/>
            </a:pPr>
            <a:r>
              <a:rPr lang="en-US" sz="2900">
                <a:solidFill>
                  <a:srgbClr val="FFFFFF"/>
                </a:solidFill>
                <a:latin typeface="Poppins"/>
                <a:ea typeface="Poppins"/>
                <a:cs typeface="Poppins"/>
                <a:sym typeface="Poppins"/>
              </a:rPr>
              <a:t>Model desain perancang dikomunikasikan melalui 'system image' - penampilan sistem, instruksi, perilaku selama interaksi, dan ungkapan budaya.</a:t>
            </a:r>
          </a:p>
          <a:p>
            <a:pPr algn="just">
              <a:lnSpc>
                <a:spcPts val="4060"/>
              </a:lnSpc>
            </a:pPr>
          </a:p>
          <a:p>
            <a:pPr algn="just" marL="626112" indent="-313056" lvl="1">
              <a:lnSpc>
                <a:spcPts val="4060"/>
              </a:lnSpc>
              <a:buFont typeface="Arial"/>
              <a:buChar char="•"/>
            </a:pPr>
            <a:r>
              <a:rPr lang="en-US" sz="2900">
                <a:solidFill>
                  <a:srgbClr val="FFFFFF"/>
                </a:solidFill>
                <a:latin typeface="Poppins"/>
                <a:ea typeface="Poppins"/>
                <a:cs typeface="Poppins"/>
                <a:sym typeface="Poppins"/>
              </a:rPr>
              <a:t>Jika system image tidak menghasilkan model yang jelas dan konsisten, pengguna mungkin mengembangkan model mental yang salah.</a:t>
            </a:r>
          </a:p>
          <a:p>
            <a:pPr algn="just">
              <a:lnSpc>
                <a:spcPts val="4060"/>
              </a:lnSpc>
            </a:pPr>
          </a:p>
          <a:p>
            <a:pPr algn="just" marL="626112" indent="-313056" lvl="1">
              <a:lnSpc>
                <a:spcPts val="4060"/>
              </a:lnSpc>
              <a:buFont typeface="Arial"/>
              <a:buChar char="•"/>
            </a:pPr>
            <a:r>
              <a:rPr lang="en-US" sz="2900">
                <a:solidFill>
                  <a:srgbClr val="FFFFFF"/>
                </a:solidFill>
                <a:latin typeface="Poppins"/>
                <a:ea typeface="Poppins"/>
                <a:cs typeface="Poppins"/>
                <a:sym typeface="Poppins"/>
              </a:rPr>
              <a:t>Pedoman utama untuk model konseptual termasuk membuat segala sesuatunya menjadi tampak dan menciptakan hubungan yang logis antara interaksi pengguna, tindakan yang dibutuhkan, dan hasil yang masuk akal.</a:t>
            </a:r>
          </a:p>
        </p:txBody>
      </p:sp>
      <p:sp>
        <p:nvSpPr>
          <p:cNvPr name="TextBox 13" id="13"/>
          <p:cNvSpPr txBox="true"/>
          <p:nvPr/>
        </p:nvSpPr>
        <p:spPr>
          <a:xfrm rot="0">
            <a:off x="1028700" y="742950"/>
            <a:ext cx="11256216"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Design 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804456" y="-848077"/>
            <a:ext cx="13279897" cy="13279897"/>
          </a:xfrm>
          <a:custGeom>
            <a:avLst/>
            <a:gdLst/>
            <a:ahLst/>
            <a:cxnLst/>
            <a:rect r="r" b="b" t="t" l="l"/>
            <a:pathLst>
              <a:path h="13279897" w="13279897">
                <a:moveTo>
                  <a:pt x="0" y="0"/>
                </a:moveTo>
                <a:lnTo>
                  <a:pt x="13279898" y="0"/>
                </a:lnTo>
                <a:lnTo>
                  <a:pt x="13279898"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790590" y="5090457"/>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8287131" y="-7123177"/>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1604989" y="2527972"/>
            <a:ext cx="7174398" cy="6143079"/>
          </a:xfrm>
          <a:custGeom>
            <a:avLst/>
            <a:gdLst/>
            <a:ahLst/>
            <a:cxnLst/>
            <a:rect r="r" b="b" t="t" l="l"/>
            <a:pathLst>
              <a:path h="6143079" w="7174398">
                <a:moveTo>
                  <a:pt x="0" y="0"/>
                </a:moveTo>
                <a:lnTo>
                  <a:pt x="7174398" y="0"/>
                </a:lnTo>
                <a:lnTo>
                  <a:pt x="7174398" y="6143078"/>
                </a:lnTo>
                <a:lnTo>
                  <a:pt x="0" y="6143078"/>
                </a:lnTo>
                <a:lnTo>
                  <a:pt x="0" y="0"/>
                </a:lnTo>
                <a:close/>
              </a:path>
            </a:pathLst>
          </a:custGeom>
          <a:blipFill>
            <a:blip r:embed="rId8"/>
            <a:stretch>
              <a:fillRect l="0" t="0" r="0" b="0"/>
            </a:stretch>
          </a:blipFill>
        </p:spPr>
      </p:sp>
      <p:sp>
        <p:nvSpPr>
          <p:cNvPr name="Freeform 11" id="11"/>
          <p:cNvSpPr/>
          <p:nvPr/>
        </p:nvSpPr>
        <p:spPr>
          <a:xfrm flipH="false" flipV="false" rot="0">
            <a:off x="11549935" y="2314092"/>
            <a:ext cx="4656472" cy="6356958"/>
          </a:xfrm>
          <a:custGeom>
            <a:avLst/>
            <a:gdLst/>
            <a:ahLst/>
            <a:cxnLst/>
            <a:rect r="r" b="b" t="t" l="l"/>
            <a:pathLst>
              <a:path h="6356958" w="4656472">
                <a:moveTo>
                  <a:pt x="0" y="0"/>
                </a:moveTo>
                <a:lnTo>
                  <a:pt x="4656472" y="0"/>
                </a:lnTo>
                <a:lnTo>
                  <a:pt x="4656472" y="6356958"/>
                </a:lnTo>
                <a:lnTo>
                  <a:pt x="0" y="6356958"/>
                </a:lnTo>
                <a:lnTo>
                  <a:pt x="0" y="0"/>
                </a:lnTo>
                <a:close/>
              </a:path>
            </a:pathLst>
          </a:custGeom>
          <a:blipFill>
            <a:blip r:embed="rId9"/>
            <a:stretch>
              <a:fillRect l="0" t="0" r="0" b="0"/>
            </a:stretch>
          </a:blipFill>
        </p:spPr>
      </p:sp>
      <p:sp>
        <p:nvSpPr>
          <p:cNvPr name="TextBox 12" id="12"/>
          <p:cNvSpPr txBox="true"/>
          <p:nvPr/>
        </p:nvSpPr>
        <p:spPr>
          <a:xfrm rot="0">
            <a:off x="1028700" y="652842"/>
            <a:ext cx="16230600" cy="1095375"/>
          </a:xfrm>
          <a:prstGeom prst="rect">
            <a:avLst/>
          </a:prstGeom>
        </p:spPr>
        <p:txBody>
          <a:bodyPr anchor="t" rtlCol="false" tIns="0" lIns="0" bIns="0" rIns="0">
            <a:spAutoFit/>
          </a:bodyPr>
          <a:lstStyle/>
          <a:p>
            <a:pPr algn="l">
              <a:lnSpc>
                <a:spcPts val="8400"/>
              </a:lnSpc>
            </a:pPr>
            <a:r>
              <a:rPr lang="en-US" sz="6000" b="true">
                <a:solidFill>
                  <a:srgbClr val="FBE5EE"/>
                </a:solidFill>
                <a:latin typeface="Poppins Bold"/>
                <a:ea typeface="Poppins Bold"/>
                <a:cs typeface="Poppins Bold"/>
                <a:sym typeface="Poppins Bold"/>
              </a:rPr>
              <a:t>Design Models That You Already Know</a:t>
            </a:r>
          </a:p>
        </p:txBody>
      </p:sp>
      <p:sp>
        <p:nvSpPr>
          <p:cNvPr name="TextBox 13" id="13"/>
          <p:cNvSpPr txBox="true"/>
          <p:nvPr/>
        </p:nvSpPr>
        <p:spPr>
          <a:xfrm rot="0">
            <a:off x="3553213" y="8884456"/>
            <a:ext cx="3277951" cy="543652"/>
          </a:xfrm>
          <a:prstGeom prst="rect">
            <a:avLst/>
          </a:prstGeom>
        </p:spPr>
        <p:txBody>
          <a:bodyPr anchor="t" rtlCol="false" tIns="0" lIns="0" bIns="0" rIns="0">
            <a:spAutoFit/>
          </a:bodyPr>
          <a:lstStyle/>
          <a:p>
            <a:pPr algn="just">
              <a:lnSpc>
                <a:spcPts val="4226"/>
              </a:lnSpc>
            </a:pPr>
            <a:r>
              <a:rPr lang="en-US" sz="3018">
                <a:solidFill>
                  <a:srgbClr val="FFFFFF"/>
                </a:solidFill>
                <a:latin typeface="Poppins"/>
                <a:ea typeface="Poppins"/>
                <a:cs typeface="Poppins"/>
                <a:sym typeface="Poppins"/>
              </a:rPr>
              <a:t>Google Maps</a:t>
            </a:r>
          </a:p>
        </p:txBody>
      </p:sp>
      <p:sp>
        <p:nvSpPr>
          <p:cNvPr name="TextBox 14" id="14"/>
          <p:cNvSpPr txBox="true"/>
          <p:nvPr/>
        </p:nvSpPr>
        <p:spPr>
          <a:xfrm rot="0">
            <a:off x="12239196" y="8890125"/>
            <a:ext cx="3277951" cy="543652"/>
          </a:xfrm>
          <a:prstGeom prst="rect">
            <a:avLst/>
          </a:prstGeom>
        </p:spPr>
        <p:txBody>
          <a:bodyPr anchor="t" rtlCol="false" tIns="0" lIns="0" bIns="0" rIns="0">
            <a:spAutoFit/>
          </a:bodyPr>
          <a:lstStyle/>
          <a:p>
            <a:pPr algn="just">
              <a:lnSpc>
                <a:spcPts val="4226"/>
              </a:lnSpc>
            </a:pPr>
            <a:r>
              <a:rPr lang="en-US" sz="3018">
                <a:solidFill>
                  <a:srgbClr val="FFFFFF"/>
                </a:solidFill>
                <a:latin typeface="Poppins"/>
                <a:ea typeface="Poppins"/>
                <a:cs typeface="Poppins"/>
                <a:sym typeface="Poppins"/>
              </a:rPr>
              <a:t>Flowchart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739993"/>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5498474" y="1699959"/>
            <a:ext cx="6839791" cy="5223402"/>
          </a:xfrm>
          <a:custGeom>
            <a:avLst/>
            <a:gdLst/>
            <a:ahLst/>
            <a:cxnLst/>
            <a:rect r="r" b="b" t="t" l="l"/>
            <a:pathLst>
              <a:path h="5223402" w="6839791">
                <a:moveTo>
                  <a:pt x="0" y="0"/>
                </a:moveTo>
                <a:lnTo>
                  <a:pt x="6839791" y="0"/>
                </a:lnTo>
                <a:lnTo>
                  <a:pt x="6839791" y="5223402"/>
                </a:lnTo>
                <a:lnTo>
                  <a:pt x="0" y="5223402"/>
                </a:lnTo>
                <a:lnTo>
                  <a:pt x="0" y="0"/>
                </a:lnTo>
                <a:close/>
              </a:path>
            </a:pathLst>
          </a:custGeom>
          <a:blipFill>
            <a:blip r:embed="rId8"/>
            <a:stretch>
              <a:fillRect l="-246" t="0" r="-246" b="-1489"/>
            </a:stretch>
          </a:blipFill>
        </p:spPr>
      </p:sp>
      <p:sp>
        <p:nvSpPr>
          <p:cNvPr name="TextBox 11" id="11"/>
          <p:cNvSpPr txBox="true"/>
          <p:nvPr/>
        </p:nvSpPr>
        <p:spPr>
          <a:xfrm rot="0">
            <a:off x="4731401" y="6656661"/>
            <a:ext cx="8825197" cy="1630318"/>
          </a:xfrm>
          <a:prstGeom prst="rect">
            <a:avLst/>
          </a:prstGeom>
        </p:spPr>
        <p:txBody>
          <a:bodyPr anchor="t" rtlCol="false" tIns="0" lIns="0" bIns="0" rIns="0">
            <a:spAutoFit/>
          </a:bodyPr>
          <a:lstStyle/>
          <a:p>
            <a:pPr algn="l">
              <a:lnSpc>
                <a:spcPts val="12622"/>
              </a:lnSpc>
            </a:pPr>
            <a:r>
              <a:rPr lang="en-US" sz="9015" b="true">
                <a:solidFill>
                  <a:srgbClr val="FBE5EE"/>
                </a:solidFill>
                <a:latin typeface="Poppins Bold"/>
                <a:ea typeface="Poppins Bold"/>
                <a:cs typeface="Poppins Bold"/>
                <a:sym typeface="Poppins Bold"/>
              </a:rPr>
              <a:t>SYSTEM IMAGE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288138" y="692983"/>
            <a:ext cx="5595973" cy="8747550"/>
          </a:xfrm>
          <a:custGeom>
            <a:avLst/>
            <a:gdLst/>
            <a:ahLst/>
            <a:cxnLst/>
            <a:rect r="r" b="b" t="t" l="l"/>
            <a:pathLst>
              <a:path h="8747550" w="5595973">
                <a:moveTo>
                  <a:pt x="0" y="0"/>
                </a:moveTo>
                <a:lnTo>
                  <a:pt x="5595973" y="0"/>
                </a:lnTo>
                <a:lnTo>
                  <a:pt x="5595973" y="8747550"/>
                </a:lnTo>
                <a:lnTo>
                  <a:pt x="0" y="8747550"/>
                </a:lnTo>
                <a:lnTo>
                  <a:pt x="0" y="0"/>
                </a:lnTo>
                <a:close/>
              </a:path>
            </a:pathLst>
          </a:custGeom>
          <a:blipFill>
            <a:blip r:embed="rId7"/>
            <a:stretch>
              <a:fillRect l="-28159" t="0" r="-28159" b="0"/>
            </a:stretch>
          </a:blipFill>
        </p:spPr>
      </p:sp>
      <p:sp>
        <p:nvSpPr>
          <p:cNvPr name="TextBox 9" id="9"/>
          <p:cNvSpPr txBox="true"/>
          <p:nvPr/>
        </p:nvSpPr>
        <p:spPr>
          <a:xfrm rot="0">
            <a:off x="7437512" y="2692389"/>
            <a:ext cx="9413339" cy="2252344"/>
          </a:xfrm>
          <a:prstGeom prst="rect">
            <a:avLst/>
          </a:prstGeom>
        </p:spPr>
        <p:txBody>
          <a:bodyPr anchor="t" rtlCol="false" tIns="0" lIns="0" bIns="0" rIns="0">
            <a:spAutoFit/>
          </a:bodyPr>
          <a:lstStyle/>
          <a:p>
            <a:pPr algn="just">
              <a:lnSpc>
                <a:spcPts val="4480"/>
              </a:lnSpc>
            </a:pPr>
            <a:r>
              <a:rPr lang="en-US" sz="3200">
                <a:solidFill>
                  <a:srgbClr val="FFFFFF"/>
                </a:solidFill>
                <a:latin typeface="Poppins Light"/>
                <a:ea typeface="Poppins Light"/>
                <a:cs typeface="Poppins Light"/>
                <a:sym typeface="Poppins Light"/>
              </a:rPr>
              <a:t>System Image adalah semua hal yang dilihat atau dialami oleh pengguna dari sebuah sistem, seperti antarmuka pengguna, dokumentasi, atau pelatihan.</a:t>
            </a:r>
            <a:r>
              <a:rPr lang="en-US" sz="3200">
                <a:solidFill>
                  <a:srgbClr val="FFFFFF"/>
                </a:solidFill>
                <a:latin typeface="Poppins Light"/>
                <a:ea typeface="Poppins Light"/>
                <a:cs typeface="Poppins Light"/>
                <a:sym typeface="Poppins Light"/>
              </a:rPr>
              <a:t> </a:t>
            </a:r>
          </a:p>
        </p:txBody>
      </p:sp>
      <p:sp>
        <p:nvSpPr>
          <p:cNvPr name="TextBox 10" id="10"/>
          <p:cNvSpPr txBox="true"/>
          <p:nvPr/>
        </p:nvSpPr>
        <p:spPr>
          <a:xfrm rot="0">
            <a:off x="7437512" y="742950"/>
            <a:ext cx="9821788"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Definition</a:t>
            </a:r>
          </a:p>
        </p:txBody>
      </p:sp>
      <p:grpSp>
        <p:nvGrpSpPr>
          <p:cNvPr name="Group 11" id="11"/>
          <p:cNvGrpSpPr/>
          <p:nvPr/>
        </p:nvGrpSpPr>
        <p:grpSpPr>
          <a:xfrm rot="0">
            <a:off x="7536136" y="5173333"/>
            <a:ext cx="9216091" cy="2594546"/>
            <a:chOff x="0" y="0"/>
            <a:chExt cx="12288122" cy="3459395"/>
          </a:xfrm>
        </p:grpSpPr>
        <p:sp>
          <p:nvSpPr>
            <p:cNvPr name="Freeform 12" id="12"/>
            <p:cNvSpPr/>
            <p:nvPr/>
          </p:nvSpPr>
          <p:spPr>
            <a:xfrm flipH="false" flipV="false" rot="0">
              <a:off x="9849002" y="215484"/>
              <a:ext cx="2439120" cy="2439120"/>
            </a:xfrm>
            <a:custGeom>
              <a:avLst/>
              <a:gdLst/>
              <a:ahLst/>
              <a:cxnLst/>
              <a:rect r="r" b="b" t="t" l="l"/>
              <a:pathLst>
                <a:path h="2439120" w="2439120">
                  <a:moveTo>
                    <a:pt x="0" y="0"/>
                  </a:moveTo>
                  <a:lnTo>
                    <a:pt x="2439120" y="0"/>
                  </a:lnTo>
                  <a:lnTo>
                    <a:pt x="2439120" y="2439119"/>
                  </a:lnTo>
                  <a:lnTo>
                    <a:pt x="0" y="2439119"/>
                  </a:lnTo>
                  <a:lnTo>
                    <a:pt x="0" y="0"/>
                  </a:lnTo>
                  <a:close/>
                </a:path>
              </a:pathLst>
            </a:custGeom>
            <a:blipFill>
              <a:blip r:embed="rId8"/>
              <a:stretch>
                <a:fillRect l="-7306" t="0" r="-7306" b="0"/>
              </a:stretch>
            </a:blipFill>
          </p:spPr>
        </p:sp>
        <p:sp>
          <p:nvSpPr>
            <p:cNvPr name="Freeform 13" id="13"/>
            <p:cNvSpPr/>
            <p:nvPr/>
          </p:nvSpPr>
          <p:spPr>
            <a:xfrm flipH="false" flipV="false" rot="0">
              <a:off x="40327" y="215484"/>
              <a:ext cx="1831681" cy="2535047"/>
            </a:xfrm>
            <a:custGeom>
              <a:avLst/>
              <a:gdLst/>
              <a:ahLst/>
              <a:cxnLst/>
              <a:rect r="r" b="b" t="t" l="l"/>
              <a:pathLst>
                <a:path h="2535047" w="1831681">
                  <a:moveTo>
                    <a:pt x="0" y="0"/>
                  </a:moveTo>
                  <a:lnTo>
                    <a:pt x="1831681" y="0"/>
                  </a:lnTo>
                  <a:lnTo>
                    <a:pt x="1831681" y="2535047"/>
                  </a:lnTo>
                  <a:lnTo>
                    <a:pt x="0" y="25350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3414040" y="165460"/>
              <a:ext cx="2025729" cy="2635094"/>
            </a:xfrm>
            <a:custGeom>
              <a:avLst/>
              <a:gdLst/>
              <a:ahLst/>
              <a:cxnLst/>
              <a:rect r="r" b="b" t="t" l="l"/>
              <a:pathLst>
                <a:path h="2635094" w="2025729">
                  <a:moveTo>
                    <a:pt x="0" y="0"/>
                  </a:moveTo>
                  <a:lnTo>
                    <a:pt x="2025728" y="0"/>
                  </a:lnTo>
                  <a:lnTo>
                    <a:pt x="2025728" y="2635094"/>
                  </a:lnTo>
                  <a:lnTo>
                    <a:pt x="0" y="2635094"/>
                  </a:lnTo>
                  <a:lnTo>
                    <a:pt x="0" y="0"/>
                  </a:lnTo>
                  <a:close/>
                </a:path>
              </a:pathLst>
            </a:custGeom>
            <a:blipFill>
              <a:blip r:embed="rId11"/>
              <a:stretch>
                <a:fillRect l="0" t="0" r="0" b="0"/>
              </a:stretch>
            </a:blipFill>
          </p:spPr>
        </p:sp>
        <p:sp>
          <p:nvSpPr>
            <p:cNvPr name="Freeform 15" id="15"/>
            <p:cNvSpPr/>
            <p:nvPr/>
          </p:nvSpPr>
          <p:spPr>
            <a:xfrm flipH="false" flipV="false" rot="0">
              <a:off x="6564390" y="0"/>
              <a:ext cx="1946447" cy="2966014"/>
            </a:xfrm>
            <a:custGeom>
              <a:avLst/>
              <a:gdLst/>
              <a:ahLst/>
              <a:cxnLst/>
              <a:rect r="r" b="b" t="t" l="l"/>
              <a:pathLst>
                <a:path h="2966014" w="1946447">
                  <a:moveTo>
                    <a:pt x="0" y="0"/>
                  </a:moveTo>
                  <a:lnTo>
                    <a:pt x="1946446" y="0"/>
                  </a:lnTo>
                  <a:lnTo>
                    <a:pt x="1946446" y="2966014"/>
                  </a:lnTo>
                  <a:lnTo>
                    <a:pt x="0" y="2966014"/>
                  </a:lnTo>
                  <a:lnTo>
                    <a:pt x="0" y="0"/>
                  </a:lnTo>
                  <a:close/>
                </a:path>
              </a:pathLst>
            </a:custGeom>
            <a:blipFill>
              <a:blip r:embed="rId12"/>
              <a:stretch>
                <a:fillRect l="0" t="0" r="0" b="0"/>
              </a:stretch>
            </a:blipFill>
          </p:spPr>
        </p:sp>
        <p:sp>
          <p:nvSpPr>
            <p:cNvPr name="TextBox 16" id="16"/>
            <p:cNvSpPr txBox="true"/>
            <p:nvPr/>
          </p:nvSpPr>
          <p:spPr>
            <a:xfrm rot="0">
              <a:off x="0" y="3064393"/>
              <a:ext cx="2207540" cy="395002"/>
            </a:xfrm>
            <a:prstGeom prst="rect">
              <a:avLst/>
            </a:prstGeom>
          </p:spPr>
          <p:txBody>
            <a:bodyPr anchor="t" rtlCol="false" tIns="0" lIns="0" bIns="0" rIns="0">
              <a:spAutoFit/>
            </a:bodyPr>
            <a:lstStyle/>
            <a:p>
              <a:pPr algn="just">
                <a:lnSpc>
                  <a:spcPts val="2366"/>
                </a:lnSpc>
              </a:pPr>
              <a:r>
                <a:rPr lang="en-US" sz="1690">
                  <a:solidFill>
                    <a:srgbClr val="FFFFFF"/>
                  </a:solidFill>
                  <a:latin typeface="Poppins"/>
                  <a:ea typeface="Poppins"/>
                  <a:cs typeface="Poppins"/>
                  <a:sym typeface="Poppins"/>
                </a:rPr>
                <a:t>Tampilan layar</a:t>
              </a:r>
            </a:p>
          </p:txBody>
        </p:sp>
        <p:sp>
          <p:nvSpPr>
            <p:cNvPr name="TextBox 17" id="17"/>
            <p:cNvSpPr txBox="true"/>
            <p:nvPr/>
          </p:nvSpPr>
          <p:spPr>
            <a:xfrm rot="0">
              <a:off x="3683550" y="3064393"/>
              <a:ext cx="2207540" cy="395002"/>
            </a:xfrm>
            <a:prstGeom prst="rect">
              <a:avLst/>
            </a:prstGeom>
          </p:spPr>
          <p:txBody>
            <a:bodyPr anchor="t" rtlCol="false" tIns="0" lIns="0" bIns="0" rIns="0">
              <a:spAutoFit/>
            </a:bodyPr>
            <a:lstStyle/>
            <a:p>
              <a:pPr algn="just">
                <a:lnSpc>
                  <a:spcPts val="2366"/>
                </a:lnSpc>
              </a:pPr>
              <a:r>
                <a:rPr lang="en-US" sz="1690">
                  <a:solidFill>
                    <a:srgbClr val="FFFFFF"/>
                  </a:solidFill>
                  <a:latin typeface="Poppins"/>
                  <a:ea typeface="Poppins"/>
                  <a:cs typeface="Poppins"/>
                  <a:sym typeface="Poppins"/>
                </a:rPr>
                <a:t>Panduan</a:t>
              </a:r>
            </a:p>
          </p:txBody>
        </p:sp>
        <p:sp>
          <p:nvSpPr>
            <p:cNvPr name="TextBox 18" id="18"/>
            <p:cNvSpPr txBox="true"/>
            <p:nvPr/>
          </p:nvSpPr>
          <p:spPr>
            <a:xfrm rot="0">
              <a:off x="6967302" y="3064393"/>
              <a:ext cx="1605363" cy="395002"/>
            </a:xfrm>
            <a:prstGeom prst="rect">
              <a:avLst/>
            </a:prstGeom>
          </p:spPr>
          <p:txBody>
            <a:bodyPr anchor="t" rtlCol="false" tIns="0" lIns="0" bIns="0" rIns="0">
              <a:spAutoFit/>
            </a:bodyPr>
            <a:lstStyle/>
            <a:p>
              <a:pPr algn="just">
                <a:lnSpc>
                  <a:spcPts val="2366"/>
                </a:lnSpc>
              </a:pPr>
              <a:r>
                <a:rPr lang="en-US" sz="1690">
                  <a:solidFill>
                    <a:srgbClr val="FFFFFF"/>
                  </a:solidFill>
                  <a:latin typeface="Poppins"/>
                  <a:ea typeface="Poppins"/>
                  <a:cs typeface="Poppins"/>
                  <a:sym typeface="Poppins"/>
                </a:rPr>
                <a:t>Pelatihan</a:t>
              </a:r>
            </a:p>
          </p:txBody>
        </p:sp>
        <p:sp>
          <p:nvSpPr>
            <p:cNvPr name="TextBox 19" id="19"/>
            <p:cNvSpPr txBox="true"/>
            <p:nvPr/>
          </p:nvSpPr>
          <p:spPr>
            <a:xfrm rot="0">
              <a:off x="10389536" y="3064393"/>
              <a:ext cx="1605363" cy="395002"/>
            </a:xfrm>
            <a:prstGeom prst="rect">
              <a:avLst/>
            </a:prstGeom>
          </p:spPr>
          <p:txBody>
            <a:bodyPr anchor="t" rtlCol="false" tIns="0" lIns="0" bIns="0" rIns="0">
              <a:spAutoFit/>
            </a:bodyPr>
            <a:lstStyle/>
            <a:p>
              <a:pPr algn="just">
                <a:lnSpc>
                  <a:spcPts val="2366"/>
                </a:lnSpc>
              </a:pPr>
              <a:r>
                <a:rPr lang="en-US" sz="1690">
                  <a:solidFill>
                    <a:srgbClr val="FFFFFF"/>
                  </a:solidFill>
                  <a:latin typeface="Poppins"/>
                  <a:ea typeface="Poppins"/>
                  <a:cs typeface="Poppins"/>
                  <a:sym typeface="Poppins"/>
                </a:rPr>
                <a:t>Bantuan</a:t>
              </a:r>
            </a:p>
          </p:txBody>
        </p:sp>
      </p:grpSp>
      <p:sp>
        <p:nvSpPr>
          <p:cNvPr name="TextBox 20" id="20"/>
          <p:cNvSpPr txBox="true"/>
          <p:nvPr/>
        </p:nvSpPr>
        <p:spPr>
          <a:xfrm rot="0">
            <a:off x="7536136" y="8245804"/>
            <a:ext cx="9314715" cy="1012496"/>
          </a:xfrm>
          <a:prstGeom prst="rect">
            <a:avLst/>
          </a:prstGeom>
        </p:spPr>
        <p:txBody>
          <a:bodyPr anchor="t" rtlCol="false" tIns="0" lIns="0" bIns="0" rIns="0">
            <a:spAutoFit/>
          </a:bodyPr>
          <a:lstStyle/>
          <a:p>
            <a:pPr algn="just">
              <a:lnSpc>
                <a:spcPts val="4043"/>
              </a:lnSpc>
            </a:pPr>
            <a:r>
              <a:rPr lang="en-US" sz="2887">
                <a:solidFill>
                  <a:srgbClr val="FFFFFF"/>
                </a:solidFill>
                <a:latin typeface="Poppins"/>
                <a:ea typeface="Poppins"/>
                <a:cs typeface="Poppins"/>
                <a:sym typeface="Poppins"/>
              </a:rPr>
              <a:t>“System Model” bisa disajikan secara Eksplisit  a</a:t>
            </a:r>
            <a:r>
              <a:rPr lang="en-US" sz="2887">
                <a:solidFill>
                  <a:srgbClr val="FFFFFF"/>
                </a:solidFill>
                <a:latin typeface="Poppins"/>
                <a:ea typeface="Poppins"/>
                <a:cs typeface="Poppins"/>
                <a:sym typeface="Poppins"/>
              </a:rPr>
              <a:t>tau secara Implisit. </a:t>
            </a:r>
            <a:r>
              <a:rPr lang="en-US" sz="2887" b="true">
                <a:solidFill>
                  <a:srgbClr val="FFDE59"/>
                </a:solidFill>
                <a:latin typeface="Poppins Bold"/>
                <a:ea typeface="Poppins Bold"/>
                <a:cs typeface="Poppins Bold"/>
                <a:sym typeface="Poppins Bold"/>
              </a:rPr>
              <a:t>Bagaimana maksudnya?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545746"/>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4149179" y="781050"/>
            <a:ext cx="9989641" cy="1619250"/>
          </a:xfrm>
          <a:prstGeom prst="rect">
            <a:avLst/>
          </a:prstGeom>
        </p:spPr>
        <p:txBody>
          <a:bodyPr anchor="t" rtlCol="false" tIns="0" lIns="0" bIns="0" rIns="0">
            <a:spAutoFit/>
          </a:bodyPr>
          <a:lstStyle/>
          <a:p>
            <a:pPr algn="ctr">
              <a:lnSpc>
                <a:spcPts val="12599"/>
              </a:lnSpc>
            </a:pPr>
            <a:r>
              <a:rPr lang="en-US" sz="9000" b="true">
                <a:solidFill>
                  <a:srgbClr val="FBE5EE"/>
                </a:solidFill>
                <a:latin typeface="Poppins Bold"/>
                <a:ea typeface="Poppins Bold"/>
                <a:cs typeface="Poppins Bold"/>
                <a:sym typeface="Poppins Bold"/>
              </a:rPr>
              <a:t>Explicit Method</a:t>
            </a:r>
          </a:p>
        </p:txBody>
      </p:sp>
      <p:sp>
        <p:nvSpPr>
          <p:cNvPr name="TextBox 11" id="11"/>
          <p:cNvSpPr txBox="true"/>
          <p:nvPr/>
        </p:nvSpPr>
        <p:spPr>
          <a:xfrm rot="0">
            <a:off x="4349737" y="2744673"/>
            <a:ext cx="9588525" cy="1076325"/>
          </a:xfrm>
          <a:prstGeom prst="rect">
            <a:avLst/>
          </a:prstGeom>
        </p:spPr>
        <p:txBody>
          <a:bodyPr anchor="t" rtlCol="false" tIns="0" lIns="0" bIns="0" rIns="0">
            <a:spAutoFit/>
          </a:bodyPr>
          <a:lstStyle/>
          <a:p>
            <a:pPr algn="ctr">
              <a:lnSpc>
                <a:spcPts val="4200"/>
              </a:lnSpc>
            </a:pPr>
            <a:r>
              <a:rPr lang="en-US" b="true" sz="3000">
                <a:solidFill>
                  <a:srgbClr val="FBE5EE"/>
                </a:solidFill>
                <a:latin typeface="Poppins Medium"/>
                <a:ea typeface="Poppins Medium"/>
                <a:cs typeface="Poppins Medium"/>
                <a:sym typeface="Poppins Medium"/>
              </a:rPr>
              <a:t>Informasi atau fungsi dalam sistem disajikan secara langsung kepada pengguna</a:t>
            </a:r>
          </a:p>
        </p:txBody>
      </p:sp>
      <p:sp>
        <p:nvSpPr>
          <p:cNvPr name="Freeform 12" id="12"/>
          <p:cNvSpPr/>
          <p:nvPr/>
        </p:nvSpPr>
        <p:spPr>
          <a:xfrm flipH="false" flipV="false" rot="0">
            <a:off x="3170628" y="4836255"/>
            <a:ext cx="1800623" cy="1846793"/>
          </a:xfrm>
          <a:custGeom>
            <a:avLst/>
            <a:gdLst/>
            <a:ahLst/>
            <a:cxnLst/>
            <a:rect r="r" b="b" t="t" l="l"/>
            <a:pathLst>
              <a:path h="1846793" w="1800623">
                <a:moveTo>
                  <a:pt x="0" y="0"/>
                </a:moveTo>
                <a:lnTo>
                  <a:pt x="1800623" y="0"/>
                </a:lnTo>
                <a:lnTo>
                  <a:pt x="1800623" y="1846793"/>
                </a:lnTo>
                <a:lnTo>
                  <a:pt x="0" y="1846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64383">
            <a:off x="6199305" y="4982617"/>
            <a:ext cx="1581803" cy="1581803"/>
          </a:xfrm>
          <a:custGeom>
            <a:avLst/>
            <a:gdLst/>
            <a:ahLst/>
            <a:cxnLst/>
            <a:rect r="r" b="b" t="t" l="l"/>
            <a:pathLst>
              <a:path h="1581803" w="1581803">
                <a:moveTo>
                  <a:pt x="0" y="0"/>
                </a:moveTo>
                <a:lnTo>
                  <a:pt x="1581803" y="0"/>
                </a:lnTo>
                <a:lnTo>
                  <a:pt x="1581803" y="1581803"/>
                </a:lnTo>
                <a:lnTo>
                  <a:pt x="0" y="1581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0">
            <a:off x="5166565" y="5469527"/>
            <a:ext cx="914112" cy="458199"/>
          </a:xfrm>
          <a:custGeom>
            <a:avLst/>
            <a:gdLst/>
            <a:ahLst/>
            <a:cxnLst/>
            <a:rect r="r" b="b" t="t" l="l"/>
            <a:pathLst>
              <a:path h="458199" w="914112">
                <a:moveTo>
                  <a:pt x="0" y="0"/>
                </a:moveTo>
                <a:lnTo>
                  <a:pt x="914113" y="0"/>
                </a:lnTo>
                <a:lnTo>
                  <a:pt x="914113" y="458199"/>
                </a:lnTo>
                <a:lnTo>
                  <a:pt x="0" y="4581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7899736" y="5469527"/>
            <a:ext cx="680719" cy="444169"/>
          </a:xfrm>
          <a:custGeom>
            <a:avLst/>
            <a:gdLst/>
            <a:ahLst/>
            <a:cxnLst/>
            <a:rect r="r" b="b" t="t" l="l"/>
            <a:pathLst>
              <a:path h="444169" w="680719">
                <a:moveTo>
                  <a:pt x="0" y="0"/>
                </a:moveTo>
                <a:lnTo>
                  <a:pt x="680719" y="0"/>
                </a:lnTo>
                <a:lnTo>
                  <a:pt x="680719" y="444169"/>
                </a:lnTo>
                <a:lnTo>
                  <a:pt x="0" y="4441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8946366" y="5180466"/>
            <a:ext cx="6171005" cy="960120"/>
          </a:xfrm>
          <a:prstGeom prst="rect">
            <a:avLst/>
          </a:prstGeom>
        </p:spPr>
        <p:txBody>
          <a:bodyPr anchor="t" rtlCol="false" tIns="0" lIns="0" bIns="0" rIns="0">
            <a:spAutoFit/>
          </a:bodyPr>
          <a:lstStyle/>
          <a:p>
            <a:pPr algn="just">
              <a:lnSpc>
                <a:spcPts val="3779"/>
              </a:lnSpc>
            </a:pPr>
            <a:r>
              <a:rPr lang="en-US" sz="2700">
                <a:solidFill>
                  <a:srgbClr val="FFFFFF"/>
                </a:solidFill>
                <a:latin typeface="Poppins"/>
                <a:ea typeface="Poppins"/>
                <a:cs typeface="Poppins"/>
                <a:sym typeface="Poppins"/>
              </a:rPr>
              <a:t>Fitur “panggilan” langsung terlihat dan mudah dipahami oleh user</a:t>
            </a:r>
          </a:p>
        </p:txBody>
      </p:sp>
      <p:sp>
        <p:nvSpPr>
          <p:cNvPr name="TextBox 17" id="17"/>
          <p:cNvSpPr txBox="true"/>
          <p:nvPr/>
        </p:nvSpPr>
        <p:spPr>
          <a:xfrm rot="0">
            <a:off x="3037031" y="7612579"/>
            <a:ext cx="12213938" cy="1039853"/>
          </a:xfrm>
          <a:prstGeom prst="rect">
            <a:avLst/>
          </a:prstGeom>
        </p:spPr>
        <p:txBody>
          <a:bodyPr anchor="t" rtlCol="false" tIns="0" lIns="0" bIns="0" rIns="0">
            <a:spAutoFit/>
          </a:bodyPr>
          <a:lstStyle/>
          <a:p>
            <a:pPr algn="ctr">
              <a:lnSpc>
                <a:spcPts val="4110"/>
              </a:lnSpc>
            </a:pPr>
            <a:r>
              <a:rPr lang="en-US" sz="2935">
                <a:solidFill>
                  <a:srgbClr val="FFFFFF"/>
                </a:solidFill>
                <a:latin typeface="Poppins"/>
                <a:ea typeface="Poppins"/>
                <a:cs typeface="Poppins"/>
                <a:sym typeface="Poppins"/>
              </a:rPr>
              <a:t>Penyajian Eksplisit membuat pengguna langsung tahu apa yang harus dilakukan tanpa perlu banyak berpikir atau eksplorasi.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1677043" cy="12193337"/>
          </a:xfrm>
          <a:custGeom>
            <a:avLst/>
            <a:gdLst/>
            <a:ahLst/>
            <a:cxnLst/>
            <a:rect r="r" b="b" t="t" l="l"/>
            <a:pathLst>
              <a:path h="12193337" w="21677043">
                <a:moveTo>
                  <a:pt x="0" y="0"/>
                </a:moveTo>
                <a:lnTo>
                  <a:pt x="21677043" y="0"/>
                </a:lnTo>
                <a:lnTo>
                  <a:pt x="21677043" y="12193337"/>
                </a:lnTo>
                <a:lnTo>
                  <a:pt x="0" y="12193337"/>
                </a:lnTo>
                <a:lnTo>
                  <a:pt x="0" y="0"/>
                </a:lnTo>
                <a:close/>
              </a:path>
            </a:pathLst>
          </a:custGeom>
          <a:blipFill>
            <a:blip r:embed="rId2"/>
            <a:stretch>
              <a:fillRect l="0" t="0" r="0" b="0"/>
            </a:stretch>
          </a:blipFill>
        </p:spPr>
      </p:sp>
      <p:sp>
        <p:nvSpPr>
          <p:cNvPr name="Freeform 3" id="3"/>
          <p:cNvSpPr/>
          <p:nvPr/>
        </p:nvSpPr>
        <p:spPr>
          <a:xfrm flipH="false" flipV="false" rot="-10800000">
            <a:off x="5830571" y="-1496449"/>
            <a:ext cx="13279897" cy="13279897"/>
          </a:xfrm>
          <a:custGeom>
            <a:avLst/>
            <a:gdLst/>
            <a:ahLst/>
            <a:cxnLst/>
            <a:rect r="r" b="b" t="t" l="l"/>
            <a:pathLst>
              <a:path h="13279897" w="13279897">
                <a:moveTo>
                  <a:pt x="0" y="0"/>
                </a:moveTo>
                <a:lnTo>
                  <a:pt x="13279897" y="0"/>
                </a:lnTo>
                <a:lnTo>
                  <a:pt x="13279897" y="13279898"/>
                </a:lnTo>
                <a:lnTo>
                  <a:pt x="0" y="1327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527676" y="-2325791"/>
            <a:ext cx="6616733" cy="6708981"/>
          </a:xfrm>
          <a:custGeom>
            <a:avLst/>
            <a:gdLst/>
            <a:ahLst/>
            <a:cxnLst/>
            <a:rect r="r" b="b" t="t" l="l"/>
            <a:pathLst>
              <a:path h="6708981" w="6616733">
                <a:moveTo>
                  <a:pt x="0" y="0"/>
                </a:moveTo>
                <a:lnTo>
                  <a:pt x="6616733" y="0"/>
                </a:lnTo>
                <a:lnTo>
                  <a:pt x="6616733" y="6708982"/>
                </a:lnTo>
                <a:lnTo>
                  <a:pt x="0" y="670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1736" y="-1496449"/>
            <a:ext cx="13279897" cy="13279897"/>
          </a:xfrm>
          <a:custGeom>
            <a:avLst/>
            <a:gdLst/>
            <a:ahLst/>
            <a:cxnLst/>
            <a:rect r="r" b="b" t="t" l="l"/>
            <a:pathLst>
              <a:path h="13279897" w="13279897">
                <a:moveTo>
                  <a:pt x="0" y="0"/>
                </a:moveTo>
                <a:lnTo>
                  <a:pt x="13279898" y="0"/>
                </a:lnTo>
                <a:lnTo>
                  <a:pt x="13279898" y="13279898"/>
                </a:lnTo>
                <a:lnTo>
                  <a:pt x="0" y="13279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45541" y="-7844222"/>
            <a:ext cx="19733541" cy="19733541"/>
          </a:xfrm>
          <a:custGeom>
            <a:avLst/>
            <a:gdLst/>
            <a:ahLst/>
            <a:cxnLst/>
            <a:rect r="r" b="b" t="t" l="l"/>
            <a:pathLst>
              <a:path h="19733541" w="19733541">
                <a:moveTo>
                  <a:pt x="0" y="0"/>
                </a:moveTo>
                <a:lnTo>
                  <a:pt x="19733541" y="0"/>
                </a:lnTo>
                <a:lnTo>
                  <a:pt x="19733541" y="19733541"/>
                </a:lnTo>
                <a:lnTo>
                  <a:pt x="0" y="19733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944008" y="-7228264"/>
            <a:ext cx="13324932" cy="13324932"/>
          </a:xfrm>
          <a:custGeom>
            <a:avLst/>
            <a:gdLst/>
            <a:ahLst/>
            <a:cxnLst/>
            <a:rect r="r" b="b" t="t" l="l"/>
            <a:pathLst>
              <a:path h="13324932" w="13324932">
                <a:moveTo>
                  <a:pt x="0" y="0"/>
                </a:moveTo>
                <a:lnTo>
                  <a:pt x="13324932" y="0"/>
                </a:lnTo>
                <a:lnTo>
                  <a:pt x="13324932" y="13324932"/>
                </a:lnTo>
                <a:lnTo>
                  <a:pt x="0" y="13324932"/>
                </a:lnTo>
                <a:lnTo>
                  <a:pt x="0" y="0"/>
                </a:lnTo>
                <a:close/>
              </a:path>
            </a:pathLst>
          </a:custGeom>
          <a:blipFill>
            <a:blip r:embed="rId9"/>
            <a:stretch>
              <a:fillRect l="0" t="0" r="0" b="0"/>
            </a:stretch>
          </a:blipFill>
        </p:spPr>
      </p:sp>
      <p:sp>
        <p:nvSpPr>
          <p:cNvPr name="Freeform 8" id="8"/>
          <p:cNvSpPr/>
          <p:nvPr/>
        </p:nvSpPr>
        <p:spPr>
          <a:xfrm flipH="false" flipV="false" rot="0">
            <a:off x="12717796" y="-7844222"/>
            <a:ext cx="13324932" cy="13324932"/>
          </a:xfrm>
          <a:custGeom>
            <a:avLst/>
            <a:gdLst/>
            <a:ahLst/>
            <a:cxnLst/>
            <a:rect r="r" b="b" t="t" l="l"/>
            <a:pathLst>
              <a:path h="13324932" w="13324932">
                <a:moveTo>
                  <a:pt x="0" y="0"/>
                </a:moveTo>
                <a:lnTo>
                  <a:pt x="13324933" y="0"/>
                </a:lnTo>
                <a:lnTo>
                  <a:pt x="13324933" y="13324933"/>
                </a:lnTo>
                <a:lnTo>
                  <a:pt x="0" y="13324933"/>
                </a:lnTo>
                <a:lnTo>
                  <a:pt x="0" y="0"/>
                </a:lnTo>
                <a:close/>
              </a:path>
            </a:pathLst>
          </a:custGeom>
          <a:blipFill>
            <a:blip r:embed="rId9"/>
            <a:stretch>
              <a:fillRect l="0" t="0" r="0" b="0"/>
            </a:stretch>
          </a:blipFill>
        </p:spPr>
      </p:sp>
      <p:sp>
        <p:nvSpPr>
          <p:cNvPr name="Freeform 9" id="9"/>
          <p:cNvSpPr/>
          <p:nvPr/>
        </p:nvSpPr>
        <p:spPr>
          <a:xfrm flipH="false" flipV="false" rot="0">
            <a:off x="13950934" y="-3666149"/>
            <a:ext cx="6616733" cy="6708981"/>
          </a:xfrm>
          <a:custGeom>
            <a:avLst/>
            <a:gdLst/>
            <a:ahLst/>
            <a:cxnLst/>
            <a:rect r="r" b="b" t="t" l="l"/>
            <a:pathLst>
              <a:path h="6708981" w="6616733">
                <a:moveTo>
                  <a:pt x="0" y="0"/>
                </a:moveTo>
                <a:lnTo>
                  <a:pt x="6616732" y="0"/>
                </a:lnTo>
                <a:lnTo>
                  <a:pt x="6616732" y="6708981"/>
                </a:lnTo>
                <a:lnTo>
                  <a:pt x="0" y="670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991276" y="2058067"/>
            <a:ext cx="2682152" cy="26821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nvGrpSpPr>
          <p:cNvPr name="Group 12" id="12"/>
          <p:cNvGrpSpPr/>
          <p:nvPr/>
        </p:nvGrpSpPr>
        <p:grpSpPr>
          <a:xfrm rot="0">
            <a:off x="5370609" y="2072736"/>
            <a:ext cx="2682152" cy="268215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grpSp>
        <p:nvGrpSpPr>
          <p:cNvPr name="Group 14" id="14"/>
          <p:cNvGrpSpPr/>
          <p:nvPr/>
        </p:nvGrpSpPr>
        <p:grpSpPr>
          <a:xfrm rot="0">
            <a:off x="9749942" y="2072736"/>
            <a:ext cx="2682152" cy="268215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42699" t="-49747" r="-92952" b="-7255"/>
              </a:stretch>
            </a:blipFill>
          </p:spPr>
        </p:sp>
      </p:grpSp>
      <p:grpSp>
        <p:nvGrpSpPr>
          <p:cNvPr name="Group 16" id="16"/>
          <p:cNvGrpSpPr/>
          <p:nvPr/>
        </p:nvGrpSpPr>
        <p:grpSpPr>
          <a:xfrm rot="0">
            <a:off x="347473" y="4921021"/>
            <a:ext cx="3969758" cy="797815"/>
            <a:chOff x="0" y="0"/>
            <a:chExt cx="1401692" cy="281703"/>
          </a:xfrm>
        </p:grpSpPr>
        <p:sp>
          <p:nvSpPr>
            <p:cNvPr name="Freeform 17" id="17"/>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18" id="18"/>
            <p:cNvSpPr txBox="true"/>
            <p:nvPr/>
          </p:nvSpPr>
          <p:spPr>
            <a:xfrm>
              <a:off x="0" y="-57150"/>
              <a:ext cx="1401692" cy="338853"/>
            </a:xfrm>
            <a:prstGeom prst="rect">
              <a:avLst/>
            </a:prstGeom>
          </p:spPr>
          <p:txBody>
            <a:bodyPr anchor="ctr" rtlCol="false" tIns="50800" lIns="50800" bIns="50800" rIns="50800"/>
            <a:lstStyle/>
            <a:p>
              <a:pPr algn="ctr">
                <a:lnSpc>
                  <a:spcPts val="3219"/>
                </a:lnSpc>
              </a:pPr>
              <a:r>
                <a:rPr lang="en-US" b="true" sz="2299" spc="-57">
                  <a:solidFill>
                    <a:srgbClr val="FFFFFF"/>
                  </a:solidFill>
                  <a:latin typeface="Poppins Medium"/>
                  <a:ea typeface="Poppins Medium"/>
                  <a:cs typeface="Poppins Medium"/>
                  <a:sym typeface="Poppins Medium"/>
                </a:rPr>
                <a:t>(022) </a:t>
              </a:r>
              <a:r>
                <a:rPr lang="en-US" sz="2299" spc="-57">
                  <a:solidFill>
                    <a:srgbClr val="FFFFFF"/>
                  </a:solidFill>
                  <a:latin typeface="Poppins Light"/>
                  <a:ea typeface="Poppins Light"/>
                  <a:cs typeface="Poppins Light"/>
                  <a:sym typeface="Poppins Light"/>
                </a:rPr>
                <a:t>Tangkas Sucita</a:t>
              </a:r>
            </a:p>
          </p:txBody>
        </p:sp>
      </p:grpSp>
      <p:grpSp>
        <p:nvGrpSpPr>
          <p:cNvPr name="Group 19" id="19"/>
          <p:cNvGrpSpPr/>
          <p:nvPr/>
        </p:nvGrpSpPr>
        <p:grpSpPr>
          <a:xfrm rot="0">
            <a:off x="4726806" y="4921021"/>
            <a:ext cx="3969758" cy="797815"/>
            <a:chOff x="0" y="0"/>
            <a:chExt cx="1401692" cy="281703"/>
          </a:xfrm>
        </p:grpSpPr>
        <p:sp>
          <p:nvSpPr>
            <p:cNvPr name="Freeform 20" id="20"/>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21" id="21"/>
            <p:cNvSpPr txBox="true"/>
            <p:nvPr/>
          </p:nvSpPr>
          <p:spPr>
            <a:xfrm>
              <a:off x="0" y="-57150"/>
              <a:ext cx="1401692" cy="338853"/>
            </a:xfrm>
            <a:prstGeom prst="rect">
              <a:avLst/>
            </a:prstGeom>
          </p:spPr>
          <p:txBody>
            <a:bodyPr anchor="ctr" rtlCol="false" tIns="50800" lIns="50800" bIns="50800" rIns="50800"/>
            <a:lstStyle/>
            <a:p>
              <a:pPr algn="ctr">
                <a:lnSpc>
                  <a:spcPts val="3220"/>
                </a:lnSpc>
              </a:pPr>
              <a:r>
                <a:rPr lang="en-US" b="true" sz="2300" spc="-57">
                  <a:solidFill>
                    <a:srgbClr val="FFFFFF"/>
                  </a:solidFill>
                  <a:latin typeface="Poppins Medium"/>
                  <a:ea typeface="Poppins Medium"/>
                  <a:cs typeface="Poppins Medium"/>
                  <a:sym typeface="Poppins Medium"/>
                </a:rPr>
                <a:t>(070) </a:t>
              </a:r>
              <a:r>
                <a:rPr lang="en-US" sz="2300" spc="-57">
                  <a:solidFill>
                    <a:srgbClr val="FFFFFF"/>
                  </a:solidFill>
                  <a:latin typeface="Poppins Light"/>
                  <a:ea typeface="Poppins Light"/>
                  <a:cs typeface="Poppins Light"/>
                  <a:sym typeface="Poppins Light"/>
                </a:rPr>
                <a:t>Aryadana Baraja</a:t>
              </a:r>
            </a:p>
          </p:txBody>
        </p:sp>
      </p:grpSp>
      <p:grpSp>
        <p:nvGrpSpPr>
          <p:cNvPr name="Group 22" id="22"/>
          <p:cNvGrpSpPr/>
          <p:nvPr/>
        </p:nvGrpSpPr>
        <p:grpSpPr>
          <a:xfrm rot="0">
            <a:off x="9106139" y="4921021"/>
            <a:ext cx="3969758" cy="797815"/>
            <a:chOff x="0" y="0"/>
            <a:chExt cx="1401692" cy="281703"/>
          </a:xfrm>
        </p:grpSpPr>
        <p:sp>
          <p:nvSpPr>
            <p:cNvPr name="Freeform 23" id="23"/>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24" id="24"/>
            <p:cNvSpPr txBox="true"/>
            <p:nvPr/>
          </p:nvSpPr>
          <p:spPr>
            <a:xfrm>
              <a:off x="0" y="-57150"/>
              <a:ext cx="1401692" cy="338853"/>
            </a:xfrm>
            <a:prstGeom prst="rect">
              <a:avLst/>
            </a:prstGeom>
          </p:spPr>
          <p:txBody>
            <a:bodyPr anchor="ctr" rtlCol="false" tIns="50800" lIns="50800" bIns="50800" rIns="50800"/>
            <a:lstStyle/>
            <a:p>
              <a:pPr algn="ctr">
                <a:lnSpc>
                  <a:spcPts val="3220"/>
                </a:lnSpc>
              </a:pPr>
              <a:r>
                <a:rPr lang="en-US" b="true" sz="2300" spc="-57">
                  <a:solidFill>
                    <a:srgbClr val="FFFFFF"/>
                  </a:solidFill>
                  <a:latin typeface="Poppins Medium"/>
                  <a:ea typeface="Poppins Medium"/>
                  <a:cs typeface="Poppins Medium"/>
                  <a:sym typeface="Poppins Medium"/>
                </a:rPr>
                <a:t>(088) </a:t>
              </a:r>
              <a:r>
                <a:rPr lang="en-US" sz="2300" spc="-57">
                  <a:solidFill>
                    <a:srgbClr val="FFFFFF"/>
                  </a:solidFill>
                  <a:latin typeface="Poppins Light"/>
                  <a:ea typeface="Poppins Light"/>
                  <a:cs typeface="Poppins Light"/>
                  <a:sym typeface="Poppins Light"/>
                </a:rPr>
                <a:t>Adika Setyadharma</a:t>
              </a:r>
            </a:p>
          </p:txBody>
        </p:sp>
      </p:grpSp>
      <p:grpSp>
        <p:nvGrpSpPr>
          <p:cNvPr name="Group 25" id="25"/>
          <p:cNvGrpSpPr/>
          <p:nvPr/>
        </p:nvGrpSpPr>
        <p:grpSpPr>
          <a:xfrm rot="0">
            <a:off x="5796138" y="5928386"/>
            <a:ext cx="2682152" cy="268215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52" t="0" r="-52" b="0"/>
              </a:stretch>
            </a:blipFill>
          </p:spPr>
        </p:sp>
      </p:grpSp>
      <p:grpSp>
        <p:nvGrpSpPr>
          <p:cNvPr name="Group 27" id="27"/>
          <p:cNvGrpSpPr/>
          <p:nvPr/>
        </p:nvGrpSpPr>
        <p:grpSpPr>
          <a:xfrm rot="0">
            <a:off x="10198945" y="5967248"/>
            <a:ext cx="2682152" cy="268215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0" t="-21556" r="0" b="-3443"/>
              </a:stretch>
            </a:blipFill>
          </p:spPr>
        </p:sp>
      </p:grpSp>
      <p:grpSp>
        <p:nvGrpSpPr>
          <p:cNvPr name="Group 29" id="29"/>
          <p:cNvGrpSpPr/>
          <p:nvPr/>
        </p:nvGrpSpPr>
        <p:grpSpPr>
          <a:xfrm rot="0">
            <a:off x="14578278" y="5967248"/>
            <a:ext cx="2682152" cy="268215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l="0" t="0" r="0" b="-35714"/>
              </a:stretch>
            </a:blipFill>
          </p:spPr>
        </p:sp>
      </p:grpSp>
      <p:grpSp>
        <p:nvGrpSpPr>
          <p:cNvPr name="Group 31" id="31"/>
          <p:cNvGrpSpPr/>
          <p:nvPr/>
        </p:nvGrpSpPr>
        <p:grpSpPr>
          <a:xfrm rot="0">
            <a:off x="5175809" y="8815533"/>
            <a:ext cx="3969758" cy="797815"/>
            <a:chOff x="0" y="0"/>
            <a:chExt cx="1401692" cy="281703"/>
          </a:xfrm>
        </p:grpSpPr>
        <p:sp>
          <p:nvSpPr>
            <p:cNvPr name="Freeform 32" id="32"/>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33" id="33"/>
            <p:cNvSpPr txBox="true"/>
            <p:nvPr/>
          </p:nvSpPr>
          <p:spPr>
            <a:xfrm>
              <a:off x="0" y="-57150"/>
              <a:ext cx="1401692" cy="338853"/>
            </a:xfrm>
            <a:prstGeom prst="rect">
              <a:avLst/>
            </a:prstGeom>
          </p:spPr>
          <p:txBody>
            <a:bodyPr anchor="ctr" rtlCol="false" tIns="50800" lIns="50800" bIns="50800" rIns="50800"/>
            <a:lstStyle/>
            <a:p>
              <a:pPr algn="ctr">
                <a:lnSpc>
                  <a:spcPts val="3219"/>
                </a:lnSpc>
              </a:pPr>
              <a:r>
                <a:rPr lang="en-US" b="true" sz="2299" spc="-57">
                  <a:solidFill>
                    <a:srgbClr val="FFFFFF"/>
                  </a:solidFill>
                  <a:latin typeface="Poppins Medium"/>
                  <a:ea typeface="Poppins Medium"/>
                  <a:cs typeface="Poppins Medium"/>
                  <a:sym typeface="Poppins Medium"/>
                </a:rPr>
                <a:t>(118) </a:t>
              </a:r>
              <a:r>
                <a:rPr lang="en-US" sz="2299" spc="-57">
                  <a:solidFill>
                    <a:srgbClr val="FFFFFF"/>
                  </a:solidFill>
                  <a:latin typeface="Poppins Light"/>
                  <a:ea typeface="Poppins Light"/>
                  <a:cs typeface="Poppins Light"/>
                  <a:sym typeface="Poppins Light"/>
                </a:rPr>
                <a:t>Cahaya Tirta</a:t>
              </a:r>
            </a:p>
          </p:txBody>
        </p:sp>
      </p:grpSp>
      <p:grpSp>
        <p:nvGrpSpPr>
          <p:cNvPr name="Group 34" id="34"/>
          <p:cNvGrpSpPr/>
          <p:nvPr/>
        </p:nvGrpSpPr>
        <p:grpSpPr>
          <a:xfrm rot="0">
            <a:off x="9555142" y="8815533"/>
            <a:ext cx="3969758" cy="797815"/>
            <a:chOff x="0" y="0"/>
            <a:chExt cx="1401692" cy="281703"/>
          </a:xfrm>
        </p:grpSpPr>
        <p:sp>
          <p:nvSpPr>
            <p:cNvPr name="Freeform 35" id="35"/>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36" id="36"/>
            <p:cNvSpPr txBox="true"/>
            <p:nvPr/>
          </p:nvSpPr>
          <p:spPr>
            <a:xfrm>
              <a:off x="0" y="-57150"/>
              <a:ext cx="1401692" cy="338853"/>
            </a:xfrm>
            <a:prstGeom prst="rect">
              <a:avLst/>
            </a:prstGeom>
          </p:spPr>
          <p:txBody>
            <a:bodyPr anchor="ctr" rtlCol="false" tIns="50800" lIns="50800" bIns="50800" rIns="50800"/>
            <a:lstStyle/>
            <a:p>
              <a:pPr algn="ctr">
                <a:lnSpc>
                  <a:spcPts val="3219"/>
                </a:lnSpc>
              </a:pPr>
              <a:r>
                <a:rPr lang="en-US" b="true" sz="2299" spc="-57">
                  <a:solidFill>
                    <a:srgbClr val="FFFFFF"/>
                  </a:solidFill>
                  <a:latin typeface="Poppins Medium"/>
                  <a:ea typeface="Poppins Medium"/>
                  <a:cs typeface="Poppins Medium"/>
                  <a:sym typeface="Poppins Medium"/>
                </a:rPr>
                <a:t>(125) </a:t>
              </a:r>
              <a:r>
                <a:rPr lang="en-US" sz="2299" spc="-57">
                  <a:solidFill>
                    <a:srgbClr val="FFFFFF"/>
                  </a:solidFill>
                  <a:latin typeface="Poppins Light"/>
                  <a:ea typeface="Poppins Light"/>
                  <a:cs typeface="Poppins Light"/>
                  <a:sym typeface="Poppins Light"/>
                </a:rPr>
                <a:t>Yande Pramana</a:t>
              </a:r>
            </a:p>
          </p:txBody>
        </p:sp>
      </p:grpSp>
      <p:grpSp>
        <p:nvGrpSpPr>
          <p:cNvPr name="Group 37" id="37"/>
          <p:cNvGrpSpPr/>
          <p:nvPr/>
        </p:nvGrpSpPr>
        <p:grpSpPr>
          <a:xfrm rot="0">
            <a:off x="13934475" y="8815533"/>
            <a:ext cx="3969758" cy="797815"/>
            <a:chOff x="0" y="0"/>
            <a:chExt cx="1401692" cy="281703"/>
          </a:xfrm>
        </p:grpSpPr>
        <p:sp>
          <p:nvSpPr>
            <p:cNvPr name="Freeform 38" id="38"/>
            <p:cNvSpPr/>
            <p:nvPr/>
          </p:nvSpPr>
          <p:spPr>
            <a:xfrm flipH="false" flipV="false" rot="0">
              <a:off x="0" y="0"/>
              <a:ext cx="1401692" cy="281703"/>
            </a:xfrm>
            <a:custGeom>
              <a:avLst/>
              <a:gdLst/>
              <a:ahLst/>
              <a:cxnLst/>
              <a:rect r="r" b="b" t="t" l="l"/>
              <a:pathLst>
                <a:path h="281703" w="1401692">
                  <a:moveTo>
                    <a:pt x="1198492" y="0"/>
                  </a:moveTo>
                  <a:cubicBezTo>
                    <a:pt x="1310717" y="0"/>
                    <a:pt x="1401692" y="63061"/>
                    <a:pt x="1401692" y="140851"/>
                  </a:cubicBezTo>
                  <a:cubicBezTo>
                    <a:pt x="1401692" y="218641"/>
                    <a:pt x="1310717" y="281703"/>
                    <a:pt x="1198492" y="281703"/>
                  </a:cubicBezTo>
                  <a:lnTo>
                    <a:pt x="203200" y="281703"/>
                  </a:lnTo>
                  <a:cubicBezTo>
                    <a:pt x="90976" y="281703"/>
                    <a:pt x="0" y="218641"/>
                    <a:pt x="0" y="140851"/>
                  </a:cubicBezTo>
                  <a:cubicBezTo>
                    <a:pt x="0" y="63061"/>
                    <a:pt x="90976" y="0"/>
                    <a:pt x="203200" y="0"/>
                  </a:cubicBezTo>
                  <a:close/>
                </a:path>
              </a:pathLst>
            </a:custGeom>
            <a:solidFill>
              <a:srgbClr val="3E1153"/>
            </a:solidFill>
          </p:spPr>
        </p:sp>
        <p:sp>
          <p:nvSpPr>
            <p:cNvPr name="TextBox 39" id="39"/>
            <p:cNvSpPr txBox="true"/>
            <p:nvPr/>
          </p:nvSpPr>
          <p:spPr>
            <a:xfrm>
              <a:off x="0" y="-57150"/>
              <a:ext cx="1401692" cy="338853"/>
            </a:xfrm>
            <a:prstGeom prst="rect">
              <a:avLst/>
            </a:prstGeom>
          </p:spPr>
          <p:txBody>
            <a:bodyPr anchor="ctr" rtlCol="false" tIns="50800" lIns="50800" bIns="50800" rIns="50800"/>
            <a:lstStyle/>
            <a:p>
              <a:pPr algn="ctr">
                <a:lnSpc>
                  <a:spcPts val="3219"/>
                </a:lnSpc>
              </a:pPr>
              <a:r>
                <a:rPr lang="en-US" b="true" sz="2299" spc="-57">
                  <a:solidFill>
                    <a:srgbClr val="FFFFFF"/>
                  </a:solidFill>
                  <a:latin typeface="Poppins Medium"/>
                  <a:ea typeface="Poppins Medium"/>
                  <a:cs typeface="Poppins Medium"/>
                  <a:sym typeface="Poppins Medium"/>
                </a:rPr>
                <a:t>(132) </a:t>
              </a:r>
              <a:r>
                <a:rPr lang="en-US" sz="2299" spc="-57">
                  <a:solidFill>
                    <a:srgbClr val="FFFFFF"/>
                  </a:solidFill>
                  <a:latin typeface="Poppins Light"/>
                  <a:ea typeface="Poppins Light"/>
                  <a:cs typeface="Poppins Light"/>
                  <a:sym typeface="Poppins Light"/>
                </a:rPr>
                <a:t>Satya Adnyana</a:t>
              </a:r>
            </a:p>
          </p:txBody>
        </p:sp>
      </p:grpSp>
      <p:sp>
        <p:nvSpPr>
          <p:cNvPr name="TextBox 40" id="40"/>
          <p:cNvSpPr txBox="true"/>
          <p:nvPr/>
        </p:nvSpPr>
        <p:spPr>
          <a:xfrm rot="0">
            <a:off x="6258233" y="898717"/>
            <a:ext cx="5774668" cy="731519"/>
          </a:xfrm>
          <a:prstGeom prst="rect">
            <a:avLst/>
          </a:prstGeom>
        </p:spPr>
        <p:txBody>
          <a:bodyPr anchor="t" rtlCol="false" tIns="0" lIns="0" bIns="0" rIns="0">
            <a:spAutoFit/>
          </a:bodyPr>
          <a:lstStyle/>
          <a:p>
            <a:pPr algn="ctr">
              <a:lnSpc>
                <a:spcPts val="4707"/>
              </a:lnSpc>
            </a:pPr>
            <a:r>
              <a:rPr lang="en-US" b="true" sz="6035">
                <a:solidFill>
                  <a:srgbClr val="FFFFFF"/>
                </a:solidFill>
                <a:latin typeface="Poppins Ultra-Bold"/>
                <a:ea typeface="Poppins Ultra-Bold"/>
                <a:cs typeface="Poppins Ultra-Bold"/>
                <a:sym typeface="Poppins Ultra-Bold"/>
              </a:rPr>
              <a:t>KELOMPOK 4</a:t>
            </a:r>
          </a:p>
        </p:txBody>
      </p:sp>
      <p:sp>
        <p:nvSpPr>
          <p:cNvPr name="Freeform 41" id="41"/>
          <p:cNvSpPr/>
          <p:nvPr/>
        </p:nvSpPr>
        <p:spPr>
          <a:xfrm flipH="false" flipV="false" rot="0">
            <a:off x="-2317090" y="6932509"/>
            <a:ext cx="6616733" cy="6708981"/>
          </a:xfrm>
          <a:custGeom>
            <a:avLst/>
            <a:gdLst/>
            <a:ahLst/>
            <a:cxnLst/>
            <a:rect r="r" b="b" t="t" l="l"/>
            <a:pathLst>
              <a:path h="6708981" w="6616733">
                <a:moveTo>
                  <a:pt x="0" y="0"/>
                </a:moveTo>
                <a:lnTo>
                  <a:pt x="6616733" y="0"/>
                </a:lnTo>
                <a:lnTo>
                  <a:pt x="6616733" y="6708982"/>
                </a:lnTo>
                <a:lnTo>
                  <a:pt x="0" y="670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545746"/>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4149179" y="781050"/>
            <a:ext cx="9989641" cy="1619250"/>
          </a:xfrm>
          <a:prstGeom prst="rect">
            <a:avLst/>
          </a:prstGeom>
        </p:spPr>
        <p:txBody>
          <a:bodyPr anchor="t" rtlCol="false" tIns="0" lIns="0" bIns="0" rIns="0">
            <a:spAutoFit/>
          </a:bodyPr>
          <a:lstStyle/>
          <a:p>
            <a:pPr algn="ctr">
              <a:lnSpc>
                <a:spcPts val="12599"/>
              </a:lnSpc>
            </a:pPr>
            <a:r>
              <a:rPr lang="en-US" sz="9000" b="true">
                <a:solidFill>
                  <a:srgbClr val="FBE5EE"/>
                </a:solidFill>
                <a:latin typeface="Poppins Bold"/>
                <a:ea typeface="Poppins Bold"/>
                <a:cs typeface="Poppins Bold"/>
                <a:sym typeface="Poppins Bold"/>
              </a:rPr>
              <a:t>Implicit Method</a:t>
            </a:r>
          </a:p>
        </p:txBody>
      </p:sp>
      <p:sp>
        <p:nvSpPr>
          <p:cNvPr name="TextBox 11" id="11"/>
          <p:cNvSpPr txBox="true"/>
          <p:nvPr/>
        </p:nvSpPr>
        <p:spPr>
          <a:xfrm rot="0">
            <a:off x="2832720" y="2744673"/>
            <a:ext cx="12622559" cy="1609725"/>
          </a:xfrm>
          <a:prstGeom prst="rect">
            <a:avLst/>
          </a:prstGeom>
        </p:spPr>
        <p:txBody>
          <a:bodyPr anchor="t" rtlCol="false" tIns="0" lIns="0" bIns="0" rIns="0">
            <a:spAutoFit/>
          </a:bodyPr>
          <a:lstStyle/>
          <a:p>
            <a:pPr algn="ctr">
              <a:lnSpc>
                <a:spcPts val="4200"/>
              </a:lnSpc>
            </a:pPr>
            <a:r>
              <a:rPr lang="en-US" b="true" sz="3000">
                <a:solidFill>
                  <a:srgbClr val="FBE5EE"/>
                </a:solidFill>
                <a:latin typeface="Poppins Medium"/>
                <a:ea typeface="Poppins Medium"/>
                <a:cs typeface="Poppins Medium"/>
                <a:sym typeface="Poppins Medium"/>
              </a:rPr>
              <a:t>Informasi atau fungsi dalam sistem tidak langsung terlihat, namun pengguna dapat menebaknya atau menemukannya setelah menjelajahi sistem.</a:t>
            </a:r>
          </a:p>
        </p:txBody>
      </p:sp>
      <p:sp>
        <p:nvSpPr>
          <p:cNvPr name="TextBox 12" id="12"/>
          <p:cNvSpPr txBox="true"/>
          <p:nvPr/>
        </p:nvSpPr>
        <p:spPr>
          <a:xfrm rot="0">
            <a:off x="2504025" y="7612579"/>
            <a:ext cx="13279950" cy="1039853"/>
          </a:xfrm>
          <a:prstGeom prst="rect">
            <a:avLst/>
          </a:prstGeom>
        </p:spPr>
        <p:txBody>
          <a:bodyPr anchor="t" rtlCol="false" tIns="0" lIns="0" bIns="0" rIns="0">
            <a:spAutoFit/>
          </a:bodyPr>
          <a:lstStyle/>
          <a:p>
            <a:pPr algn="ctr">
              <a:lnSpc>
                <a:spcPts val="4110"/>
              </a:lnSpc>
            </a:pPr>
            <a:r>
              <a:rPr lang="en-US" sz="2935">
                <a:solidFill>
                  <a:srgbClr val="FFFFFF"/>
                </a:solidFill>
                <a:latin typeface="Poppins"/>
                <a:ea typeface="Poppins"/>
                <a:cs typeface="Poppins"/>
                <a:sym typeface="Poppins"/>
              </a:rPr>
              <a:t>Penyajian Implisit memungkinkan pengguna belajar melalui interaksi langsung dengan sistem, seringkali tanpa bantuan tambahan.</a:t>
            </a:r>
          </a:p>
        </p:txBody>
      </p:sp>
      <p:grpSp>
        <p:nvGrpSpPr>
          <p:cNvPr name="Group 13" id="13"/>
          <p:cNvGrpSpPr/>
          <p:nvPr/>
        </p:nvGrpSpPr>
        <p:grpSpPr>
          <a:xfrm rot="0">
            <a:off x="2107187" y="4989889"/>
            <a:ext cx="14073626" cy="1722805"/>
            <a:chOff x="0" y="0"/>
            <a:chExt cx="18764835" cy="2297074"/>
          </a:xfrm>
        </p:grpSpPr>
        <p:sp>
          <p:nvSpPr>
            <p:cNvPr name="Freeform 14" id="14"/>
            <p:cNvSpPr/>
            <p:nvPr/>
          </p:nvSpPr>
          <p:spPr>
            <a:xfrm flipH="false" flipV="false" rot="0">
              <a:off x="0" y="0"/>
              <a:ext cx="2239647" cy="2297074"/>
            </a:xfrm>
            <a:custGeom>
              <a:avLst/>
              <a:gdLst/>
              <a:ahLst/>
              <a:cxnLst/>
              <a:rect r="r" b="b" t="t" l="l"/>
              <a:pathLst>
                <a:path h="2297074" w="2239647">
                  <a:moveTo>
                    <a:pt x="0" y="0"/>
                  </a:moveTo>
                  <a:lnTo>
                    <a:pt x="2239647" y="0"/>
                  </a:lnTo>
                  <a:lnTo>
                    <a:pt x="2239647" y="2297074"/>
                  </a:lnTo>
                  <a:lnTo>
                    <a:pt x="0" y="2297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704446" y="703920"/>
              <a:ext cx="1136989" cy="569916"/>
            </a:xfrm>
            <a:custGeom>
              <a:avLst/>
              <a:gdLst/>
              <a:ahLst/>
              <a:cxnLst/>
              <a:rect r="r" b="b" t="t" l="l"/>
              <a:pathLst>
                <a:path h="569916" w="1136989">
                  <a:moveTo>
                    <a:pt x="0" y="0"/>
                  </a:moveTo>
                  <a:lnTo>
                    <a:pt x="1136990" y="0"/>
                  </a:lnTo>
                  <a:lnTo>
                    <a:pt x="1136990" y="569916"/>
                  </a:lnTo>
                  <a:lnTo>
                    <a:pt x="0" y="5699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6770446" y="703920"/>
              <a:ext cx="846690" cy="552465"/>
            </a:xfrm>
            <a:custGeom>
              <a:avLst/>
              <a:gdLst/>
              <a:ahLst/>
              <a:cxnLst/>
              <a:rect r="r" b="b" t="t" l="l"/>
              <a:pathLst>
                <a:path h="552465" w="846690">
                  <a:moveTo>
                    <a:pt x="0" y="0"/>
                  </a:moveTo>
                  <a:lnTo>
                    <a:pt x="846690" y="0"/>
                  </a:lnTo>
                  <a:lnTo>
                    <a:pt x="846690" y="552465"/>
                  </a:lnTo>
                  <a:lnTo>
                    <a:pt x="0" y="5524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4277511" y="0"/>
              <a:ext cx="1900532" cy="2060197"/>
            </a:xfrm>
            <a:custGeom>
              <a:avLst/>
              <a:gdLst/>
              <a:ahLst/>
              <a:cxnLst/>
              <a:rect r="r" b="b" t="t" l="l"/>
              <a:pathLst>
                <a:path h="2060197" w="1900532">
                  <a:moveTo>
                    <a:pt x="0" y="0"/>
                  </a:moveTo>
                  <a:lnTo>
                    <a:pt x="1900531" y="0"/>
                  </a:lnTo>
                  <a:lnTo>
                    <a:pt x="1900531" y="2060197"/>
                  </a:lnTo>
                  <a:lnTo>
                    <a:pt x="0" y="20601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8468101" y="23738"/>
              <a:ext cx="10296734" cy="1970896"/>
            </a:xfrm>
            <a:prstGeom prst="rect">
              <a:avLst/>
            </a:prstGeom>
          </p:spPr>
          <p:txBody>
            <a:bodyPr anchor="t" rtlCol="false" tIns="0" lIns="0" bIns="0" rIns="0">
              <a:spAutoFit/>
            </a:bodyPr>
            <a:lstStyle/>
            <a:p>
              <a:pPr algn="just">
                <a:lnSpc>
                  <a:spcPts val="3969"/>
                </a:lnSpc>
              </a:pPr>
              <a:r>
                <a:rPr lang="en-US" sz="2835">
                  <a:solidFill>
                    <a:srgbClr val="FFFFFF"/>
                  </a:solidFill>
                  <a:latin typeface="Poppins"/>
                  <a:ea typeface="Poppins"/>
                  <a:cs typeface="Poppins"/>
                  <a:sym typeface="Poppins"/>
                </a:rPr>
                <a:t>Fitur arsip chat pada WA tidak langsung terlihat, user perlu menjelajah untuk menemukan fitur terkait</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545746"/>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10" id="10"/>
          <p:cNvSpPr txBox="true"/>
          <p:nvPr/>
        </p:nvSpPr>
        <p:spPr>
          <a:xfrm rot="0">
            <a:off x="1910210" y="790575"/>
            <a:ext cx="14467580" cy="1454149"/>
          </a:xfrm>
          <a:prstGeom prst="rect">
            <a:avLst/>
          </a:prstGeom>
        </p:spPr>
        <p:txBody>
          <a:bodyPr anchor="t" rtlCol="false" tIns="0" lIns="0" bIns="0" rIns="0">
            <a:spAutoFit/>
          </a:bodyPr>
          <a:lstStyle/>
          <a:p>
            <a:pPr algn="ctr">
              <a:lnSpc>
                <a:spcPts val="11200"/>
              </a:lnSpc>
            </a:pPr>
            <a:r>
              <a:rPr lang="en-US" sz="8000" b="true">
                <a:solidFill>
                  <a:srgbClr val="FBE5EE"/>
                </a:solidFill>
                <a:latin typeface="Poppins Bold"/>
                <a:ea typeface="Poppins Bold"/>
                <a:cs typeface="Poppins Bold"/>
                <a:sym typeface="Poppins Bold"/>
              </a:rPr>
              <a:t>Hiding Image’s Complexity</a:t>
            </a:r>
          </a:p>
        </p:txBody>
      </p:sp>
      <p:sp>
        <p:nvSpPr>
          <p:cNvPr name="TextBox 11" id="11"/>
          <p:cNvSpPr txBox="true"/>
          <p:nvPr/>
        </p:nvSpPr>
        <p:spPr>
          <a:xfrm rot="0">
            <a:off x="2566217" y="2547510"/>
            <a:ext cx="13155565" cy="1500505"/>
          </a:xfrm>
          <a:prstGeom prst="rect">
            <a:avLst/>
          </a:prstGeom>
        </p:spPr>
        <p:txBody>
          <a:bodyPr anchor="t" rtlCol="false" tIns="0" lIns="0" bIns="0" rIns="0">
            <a:spAutoFit/>
          </a:bodyPr>
          <a:lstStyle/>
          <a:p>
            <a:pPr algn="ctr">
              <a:lnSpc>
                <a:spcPts val="3920"/>
              </a:lnSpc>
            </a:pPr>
            <a:r>
              <a:rPr lang="en-US" b="true" sz="2800">
                <a:solidFill>
                  <a:srgbClr val="FBE5EE"/>
                </a:solidFill>
                <a:latin typeface="Poppins Medium"/>
                <a:ea typeface="Poppins Medium"/>
                <a:cs typeface="Poppins Medium"/>
                <a:sym typeface="Poppins Medium"/>
              </a:rPr>
              <a:t>Antarmuka dan pengalaman pengguna dirancang sedemikian rupa sehingga pengguna tidak perlu memahami kerumitan teknis yang ada di balik layar untuk menggunakan sistem tersebut.</a:t>
            </a:r>
          </a:p>
        </p:txBody>
      </p:sp>
      <p:sp>
        <p:nvSpPr>
          <p:cNvPr name="TextBox 12" id="12"/>
          <p:cNvSpPr txBox="true"/>
          <p:nvPr/>
        </p:nvSpPr>
        <p:spPr>
          <a:xfrm rot="0">
            <a:off x="2975531" y="7831104"/>
            <a:ext cx="12336939" cy="15005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Pengguna hanya berinteraksi dengan apa yang terlihat di layar seperti tombol, ikon, dan menu—tanpa harus tahu bagaimana sistem beroperasi secara internal.</a:t>
            </a:r>
          </a:p>
        </p:txBody>
      </p:sp>
      <p:sp>
        <p:nvSpPr>
          <p:cNvPr name="Freeform 13" id="13"/>
          <p:cNvSpPr/>
          <p:nvPr/>
        </p:nvSpPr>
        <p:spPr>
          <a:xfrm flipH="false" flipV="false" rot="0">
            <a:off x="4920628" y="4414039"/>
            <a:ext cx="2439128" cy="3112265"/>
          </a:xfrm>
          <a:custGeom>
            <a:avLst/>
            <a:gdLst/>
            <a:ahLst/>
            <a:cxnLst/>
            <a:rect r="r" b="b" t="t" l="l"/>
            <a:pathLst>
              <a:path h="3112265" w="2439128">
                <a:moveTo>
                  <a:pt x="0" y="0"/>
                </a:moveTo>
                <a:lnTo>
                  <a:pt x="2439128" y="0"/>
                </a:lnTo>
                <a:lnTo>
                  <a:pt x="2439128" y="3112265"/>
                </a:lnTo>
                <a:lnTo>
                  <a:pt x="0" y="3112265"/>
                </a:lnTo>
                <a:lnTo>
                  <a:pt x="0" y="0"/>
                </a:lnTo>
                <a:close/>
              </a:path>
            </a:pathLst>
          </a:custGeom>
          <a:blipFill>
            <a:blip r:embed="rId8"/>
            <a:stretch>
              <a:fillRect l="-93341" t="-1490" r="0" b="0"/>
            </a:stretch>
          </a:blipFill>
          <a:ln w="76200" cap="sq">
            <a:solidFill>
              <a:srgbClr val="3E1153"/>
            </a:solidFill>
            <a:prstDash val="solid"/>
            <a:miter/>
          </a:ln>
        </p:spPr>
      </p:sp>
      <p:sp>
        <p:nvSpPr>
          <p:cNvPr name="Freeform 14" id="14"/>
          <p:cNvSpPr/>
          <p:nvPr/>
        </p:nvSpPr>
        <p:spPr>
          <a:xfrm flipH="false" flipV="false" rot="0">
            <a:off x="9865982" y="4414039"/>
            <a:ext cx="2385757" cy="3112265"/>
          </a:xfrm>
          <a:custGeom>
            <a:avLst/>
            <a:gdLst/>
            <a:ahLst/>
            <a:cxnLst/>
            <a:rect r="r" b="b" t="t" l="l"/>
            <a:pathLst>
              <a:path h="3112265" w="2385757">
                <a:moveTo>
                  <a:pt x="0" y="0"/>
                </a:moveTo>
                <a:lnTo>
                  <a:pt x="2385757" y="0"/>
                </a:lnTo>
                <a:lnTo>
                  <a:pt x="2385757" y="3112265"/>
                </a:lnTo>
                <a:lnTo>
                  <a:pt x="0" y="3112265"/>
                </a:lnTo>
                <a:lnTo>
                  <a:pt x="0" y="0"/>
                </a:lnTo>
                <a:close/>
              </a:path>
            </a:pathLst>
          </a:custGeom>
          <a:blipFill>
            <a:blip r:embed="rId8"/>
            <a:stretch>
              <a:fillRect l="0" t="-1726" r="-128901" b="-15802"/>
            </a:stretch>
          </a:blipFill>
          <a:ln w="76200" cap="sq">
            <a:solidFill>
              <a:srgbClr val="3E1153"/>
            </a:solidFill>
            <a:prstDash val="solid"/>
            <a:miter/>
          </a:ln>
        </p:spPr>
      </p:sp>
      <p:sp>
        <p:nvSpPr>
          <p:cNvPr name="Freeform 15" id="15"/>
          <p:cNvSpPr/>
          <p:nvPr/>
        </p:nvSpPr>
        <p:spPr>
          <a:xfrm flipH="false" flipV="false" rot="0">
            <a:off x="7789612" y="5557514"/>
            <a:ext cx="1646514" cy="825315"/>
          </a:xfrm>
          <a:custGeom>
            <a:avLst/>
            <a:gdLst/>
            <a:ahLst/>
            <a:cxnLst/>
            <a:rect r="r" b="b" t="t" l="l"/>
            <a:pathLst>
              <a:path h="825315" w="1646514">
                <a:moveTo>
                  <a:pt x="0" y="0"/>
                </a:moveTo>
                <a:lnTo>
                  <a:pt x="1646514" y="0"/>
                </a:lnTo>
                <a:lnTo>
                  <a:pt x="1646514" y="825315"/>
                </a:lnTo>
                <a:lnTo>
                  <a:pt x="0" y="8253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01335" y="-436524"/>
            <a:ext cx="21518549" cy="11755864"/>
            <a:chOff x="0" y="0"/>
            <a:chExt cx="5667437" cy="3096195"/>
          </a:xfrm>
        </p:grpSpPr>
        <p:sp>
          <p:nvSpPr>
            <p:cNvPr name="Freeform 5" id="5"/>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6" id="6"/>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7" id="7"/>
          <p:cNvSpPr/>
          <p:nvPr/>
        </p:nvSpPr>
        <p:spPr>
          <a:xfrm flipH="false" flipV="false" rot="0">
            <a:off x="5925663" y="1365222"/>
            <a:ext cx="6864553" cy="5869193"/>
          </a:xfrm>
          <a:custGeom>
            <a:avLst/>
            <a:gdLst/>
            <a:ahLst/>
            <a:cxnLst/>
            <a:rect r="r" b="b" t="t" l="l"/>
            <a:pathLst>
              <a:path h="5869193" w="6864553">
                <a:moveTo>
                  <a:pt x="0" y="0"/>
                </a:moveTo>
                <a:lnTo>
                  <a:pt x="6864553" y="0"/>
                </a:lnTo>
                <a:lnTo>
                  <a:pt x="6864553" y="5869193"/>
                </a:lnTo>
                <a:lnTo>
                  <a:pt x="0" y="5869193"/>
                </a:lnTo>
                <a:lnTo>
                  <a:pt x="0" y="0"/>
                </a:lnTo>
                <a:close/>
              </a:path>
            </a:pathLst>
          </a:custGeom>
          <a:blipFill>
            <a:blip r:embed="rId5"/>
            <a:stretch>
              <a:fillRect l="0" t="0" r="0" b="0"/>
            </a:stretch>
          </a:blipFill>
        </p:spPr>
      </p:sp>
      <p:sp>
        <p:nvSpPr>
          <p:cNvPr name="TextBox 8" id="8"/>
          <p:cNvSpPr txBox="true"/>
          <p:nvPr/>
        </p:nvSpPr>
        <p:spPr>
          <a:xfrm rot="0">
            <a:off x="5321277" y="7229009"/>
            <a:ext cx="8073325" cy="1652269"/>
          </a:xfrm>
          <a:prstGeom prst="rect">
            <a:avLst/>
          </a:prstGeom>
        </p:spPr>
        <p:txBody>
          <a:bodyPr anchor="t" rtlCol="false" tIns="0" lIns="0" bIns="0" rIns="0">
            <a:spAutoFit/>
          </a:bodyPr>
          <a:lstStyle/>
          <a:p>
            <a:pPr algn="ctr">
              <a:lnSpc>
                <a:spcPts val="12880"/>
              </a:lnSpc>
            </a:pPr>
            <a:r>
              <a:rPr lang="en-US" sz="9200" b="true">
                <a:solidFill>
                  <a:srgbClr val="FBE5EE"/>
                </a:solidFill>
                <a:latin typeface="Poppins Bold"/>
                <a:ea typeface="Poppins Bold"/>
                <a:cs typeface="Poppins Bold"/>
                <a:sym typeface="Poppins Bold"/>
              </a:rPr>
              <a:t>USER MODEL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288138" y="692983"/>
            <a:ext cx="5595973" cy="8747550"/>
          </a:xfrm>
          <a:custGeom>
            <a:avLst/>
            <a:gdLst/>
            <a:ahLst/>
            <a:cxnLst/>
            <a:rect r="r" b="b" t="t" l="l"/>
            <a:pathLst>
              <a:path h="8747550" w="5595973">
                <a:moveTo>
                  <a:pt x="0" y="0"/>
                </a:moveTo>
                <a:lnTo>
                  <a:pt x="5595973" y="0"/>
                </a:lnTo>
                <a:lnTo>
                  <a:pt x="5595973" y="8747550"/>
                </a:lnTo>
                <a:lnTo>
                  <a:pt x="0" y="8747550"/>
                </a:lnTo>
                <a:lnTo>
                  <a:pt x="0" y="0"/>
                </a:lnTo>
                <a:close/>
              </a:path>
            </a:pathLst>
          </a:custGeom>
          <a:blipFill>
            <a:blip r:embed="rId7"/>
            <a:stretch>
              <a:fillRect l="-28159" t="0" r="-28159" b="0"/>
            </a:stretch>
          </a:blipFill>
        </p:spPr>
      </p:sp>
      <p:sp>
        <p:nvSpPr>
          <p:cNvPr name="TextBox 9" id="9"/>
          <p:cNvSpPr txBox="true"/>
          <p:nvPr/>
        </p:nvSpPr>
        <p:spPr>
          <a:xfrm rot="0">
            <a:off x="7437512" y="3086506"/>
            <a:ext cx="9659342" cy="5624194"/>
          </a:xfrm>
          <a:prstGeom prst="rect">
            <a:avLst/>
          </a:prstGeom>
        </p:spPr>
        <p:txBody>
          <a:bodyPr anchor="t" rtlCol="false" tIns="0" lIns="0" bIns="0" rIns="0">
            <a:spAutoFit/>
          </a:bodyPr>
          <a:lstStyle/>
          <a:p>
            <a:pPr algn="just" marL="690889" indent="-345444" lvl="1">
              <a:lnSpc>
                <a:spcPts val="4480"/>
              </a:lnSpc>
              <a:buFont typeface="Arial"/>
              <a:buChar char="•"/>
            </a:pPr>
            <a:r>
              <a:rPr lang="en-US" sz="3200">
                <a:solidFill>
                  <a:srgbClr val="FFFFFF"/>
                </a:solidFill>
                <a:latin typeface="Poppins"/>
                <a:ea typeface="Poppins"/>
                <a:cs typeface="Poppins"/>
                <a:sym typeface="Poppins"/>
              </a:rPr>
              <a:t>U</a:t>
            </a:r>
            <a:r>
              <a:rPr lang="en-US" sz="3200">
                <a:solidFill>
                  <a:srgbClr val="FFFFFF"/>
                </a:solidFill>
                <a:latin typeface="Poppins Light"/>
                <a:ea typeface="Poppins Light"/>
                <a:cs typeface="Poppins Light"/>
                <a:sym typeface="Poppins Light"/>
              </a:rPr>
              <a:t>ser model merupakan model persepsi atau perilaku pemakai yang diterapkan pada sebuah program komputer Istilah ini sering dijumpai pada sistem adaptif komputer.</a:t>
            </a:r>
            <a:r>
              <a:rPr lang="en-US" sz="3200">
                <a:solidFill>
                  <a:srgbClr val="FFFFFF"/>
                </a:solidFill>
                <a:latin typeface="Poppins Light"/>
                <a:ea typeface="Poppins Light"/>
                <a:cs typeface="Poppins Light"/>
                <a:sym typeface="Poppins Light"/>
              </a:rPr>
              <a:t> </a:t>
            </a:r>
          </a:p>
          <a:p>
            <a:pPr algn="just" marL="690889" indent="-345444" lvl="1">
              <a:lnSpc>
                <a:spcPts val="4480"/>
              </a:lnSpc>
              <a:buFont typeface="Arial"/>
              <a:buChar char="•"/>
            </a:pPr>
            <a:r>
              <a:rPr lang="en-US" sz="3200">
                <a:solidFill>
                  <a:srgbClr val="FFFFFF"/>
                </a:solidFill>
                <a:latin typeface="Poppins Light"/>
                <a:ea typeface="Poppins Light"/>
                <a:cs typeface="Poppins Light"/>
                <a:sym typeface="Poppins Light"/>
              </a:rPr>
              <a:t>User model mewakili karakteristik individu seperti preferensi pengguna, pengetahuan, tujuan, dan riwayat navigasi serta dapat mencakup pengamatan perilaku pengguna saat menggunakan sistem.</a:t>
            </a:r>
          </a:p>
        </p:txBody>
      </p:sp>
      <p:sp>
        <p:nvSpPr>
          <p:cNvPr name="TextBox 10" id="10"/>
          <p:cNvSpPr txBox="true"/>
          <p:nvPr/>
        </p:nvSpPr>
        <p:spPr>
          <a:xfrm rot="0">
            <a:off x="7437512" y="1137066"/>
            <a:ext cx="9821788"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Definition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01335" y="-436524"/>
            <a:ext cx="21518549" cy="11755864"/>
            <a:chOff x="0" y="0"/>
            <a:chExt cx="5667437" cy="3096195"/>
          </a:xfrm>
        </p:grpSpPr>
        <p:sp>
          <p:nvSpPr>
            <p:cNvPr name="Freeform 5" id="5"/>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6" id="6"/>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7" id="7"/>
          <p:cNvSpPr/>
          <p:nvPr/>
        </p:nvSpPr>
        <p:spPr>
          <a:xfrm flipH="false" flipV="false" rot="-75616">
            <a:off x="3350270" y="1755627"/>
            <a:ext cx="3520856" cy="2546374"/>
          </a:xfrm>
          <a:custGeom>
            <a:avLst/>
            <a:gdLst/>
            <a:ahLst/>
            <a:cxnLst/>
            <a:rect r="r" b="b" t="t" l="l"/>
            <a:pathLst>
              <a:path h="2546374" w="3520856">
                <a:moveTo>
                  <a:pt x="0" y="0"/>
                </a:moveTo>
                <a:lnTo>
                  <a:pt x="3520855" y="0"/>
                </a:lnTo>
                <a:lnTo>
                  <a:pt x="3520855" y="2546374"/>
                </a:lnTo>
                <a:lnTo>
                  <a:pt x="0" y="2546374"/>
                </a:lnTo>
                <a:lnTo>
                  <a:pt x="0" y="0"/>
                </a:lnTo>
                <a:close/>
              </a:path>
            </a:pathLst>
          </a:custGeom>
          <a:blipFill>
            <a:blip r:embed="rId5"/>
            <a:stretch>
              <a:fillRect l="0" t="-1505" r="0" b="-1505"/>
            </a:stretch>
          </a:blipFill>
        </p:spPr>
      </p:sp>
      <p:sp>
        <p:nvSpPr>
          <p:cNvPr name="Freeform 8" id="8"/>
          <p:cNvSpPr/>
          <p:nvPr/>
        </p:nvSpPr>
        <p:spPr>
          <a:xfrm flipH="false" flipV="false" rot="0">
            <a:off x="336291" y="4545370"/>
            <a:ext cx="6715357" cy="5741630"/>
          </a:xfrm>
          <a:custGeom>
            <a:avLst/>
            <a:gdLst/>
            <a:ahLst/>
            <a:cxnLst/>
            <a:rect r="r" b="b" t="t" l="l"/>
            <a:pathLst>
              <a:path h="5741630" w="6715357">
                <a:moveTo>
                  <a:pt x="0" y="0"/>
                </a:moveTo>
                <a:lnTo>
                  <a:pt x="6715357" y="0"/>
                </a:lnTo>
                <a:lnTo>
                  <a:pt x="6715357" y="5741630"/>
                </a:lnTo>
                <a:lnTo>
                  <a:pt x="0" y="5741630"/>
                </a:lnTo>
                <a:lnTo>
                  <a:pt x="0" y="0"/>
                </a:lnTo>
                <a:close/>
              </a:path>
            </a:pathLst>
          </a:custGeom>
          <a:blipFill>
            <a:blip r:embed="rId6"/>
            <a:stretch>
              <a:fillRect l="0" t="0" r="0" b="0"/>
            </a:stretch>
          </a:blipFill>
        </p:spPr>
      </p:sp>
      <p:sp>
        <p:nvSpPr>
          <p:cNvPr name="TextBox 9" id="9"/>
          <p:cNvSpPr txBox="true"/>
          <p:nvPr/>
        </p:nvSpPr>
        <p:spPr>
          <a:xfrm rot="0">
            <a:off x="7875851" y="1932407"/>
            <a:ext cx="9383449"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Importance</a:t>
            </a:r>
          </a:p>
        </p:txBody>
      </p:sp>
      <p:sp>
        <p:nvSpPr>
          <p:cNvPr name="TextBox 10" id="10"/>
          <p:cNvSpPr txBox="true"/>
          <p:nvPr/>
        </p:nvSpPr>
        <p:spPr>
          <a:xfrm rot="0">
            <a:off x="3693969" y="2142472"/>
            <a:ext cx="2833456" cy="1351279"/>
          </a:xfrm>
          <a:prstGeom prst="rect">
            <a:avLst/>
          </a:prstGeom>
        </p:spPr>
        <p:txBody>
          <a:bodyPr anchor="t" rtlCol="false" tIns="0" lIns="0" bIns="0" rIns="0">
            <a:spAutoFit/>
          </a:bodyPr>
          <a:lstStyle/>
          <a:p>
            <a:pPr algn="ctr">
              <a:lnSpc>
                <a:spcPts val="5320"/>
              </a:lnSpc>
            </a:pPr>
            <a:r>
              <a:rPr lang="en-US" sz="3800" b="true">
                <a:solidFill>
                  <a:srgbClr val="000000"/>
                </a:solidFill>
                <a:latin typeface="Poppins Bold"/>
                <a:ea typeface="Poppins Bold"/>
                <a:cs typeface="Poppins Bold"/>
                <a:sym typeface="Poppins Bold"/>
              </a:rPr>
              <a:t>Mengapa penting </a:t>
            </a:r>
          </a:p>
        </p:txBody>
      </p:sp>
      <p:sp>
        <p:nvSpPr>
          <p:cNvPr name="TextBox 11" id="11"/>
          <p:cNvSpPr txBox="true"/>
          <p:nvPr/>
        </p:nvSpPr>
        <p:spPr>
          <a:xfrm rot="0">
            <a:off x="7875851" y="4054788"/>
            <a:ext cx="9383449" cy="4014055"/>
          </a:xfrm>
          <a:prstGeom prst="rect">
            <a:avLst/>
          </a:prstGeom>
        </p:spPr>
        <p:txBody>
          <a:bodyPr anchor="t" rtlCol="false" tIns="0" lIns="0" bIns="0" rIns="0">
            <a:spAutoFit/>
          </a:bodyPr>
          <a:lstStyle/>
          <a:p>
            <a:pPr algn="just">
              <a:lnSpc>
                <a:spcPts val="4502"/>
              </a:lnSpc>
            </a:pPr>
            <a:r>
              <a:rPr lang="en-US" sz="3216">
                <a:solidFill>
                  <a:srgbClr val="FFFFFF"/>
                </a:solidFill>
                <a:latin typeface="Poppins"/>
                <a:ea typeface="Poppins"/>
                <a:cs typeface="Poppins"/>
                <a:sym typeface="Poppins"/>
              </a:rPr>
              <a:t>Biasanya d</a:t>
            </a:r>
            <a:r>
              <a:rPr lang="en-US" sz="3216">
                <a:solidFill>
                  <a:srgbClr val="FFFFFF"/>
                </a:solidFill>
                <a:latin typeface="Poppins"/>
                <a:ea typeface="Poppins"/>
                <a:cs typeface="Poppins"/>
                <a:sym typeface="Poppins"/>
              </a:rPr>
              <a:t>esainer menggunakan model pengguna untuk memastikan bahwa fungsionalitas sistem sesuai dengan model mental pengguna (bagaimana mereka berpikir sistem bekerja), yang bertujuan untuk meningkatkan kegunaan dan mengurangi kesalahan.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43652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4057682" y="3349786"/>
            <a:ext cx="2463564" cy="2463564"/>
          </a:xfrm>
          <a:custGeom>
            <a:avLst/>
            <a:gdLst/>
            <a:ahLst/>
            <a:cxnLst/>
            <a:rect r="r" b="b" t="t" l="l"/>
            <a:pathLst>
              <a:path h="2463564" w="2463564">
                <a:moveTo>
                  <a:pt x="0" y="0"/>
                </a:moveTo>
                <a:lnTo>
                  <a:pt x="2463564" y="0"/>
                </a:lnTo>
                <a:lnTo>
                  <a:pt x="2463564" y="2463564"/>
                </a:lnTo>
                <a:lnTo>
                  <a:pt x="0" y="2463564"/>
                </a:lnTo>
                <a:lnTo>
                  <a:pt x="0" y="0"/>
                </a:lnTo>
                <a:close/>
              </a:path>
            </a:pathLst>
          </a:custGeom>
          <a:blipFill>
            <a:blip r:embed="rId8"/>
            <a:stretch>
              <a:fillRect l="0" t="0" r="0" b="0"/>
            </a:stretch>
          </a:blipFill>
        </p:spPr>
      </p:sp>
      <p:sp>
        <p:nvSpPr>
          <p:cNvPr name="Freeform 10" id="10"/>
          <p:cNvSpPr/>
          <p:nvPr/>
        </p:nvSpPr>
        <p:spPr>
          <a:xfrm flipH="false" flipV="false" rot="0">
            <a:off x="1028700" y="5077968"/>
            <a:ext cx="2463564" cy="2463564"/>
          </a:xfrm>
          <a:custGeom>
            <a:avLst/>
            <a:gdLst/>
            <a:ahLst/>
            <a:cxnLst/>
            <a:rect r="r" b="b" t="t" l="l"/>
            <a:pathLst>
              <a:path h="2463564" w="2463564">
                <a:moveTo>
                  <a:pt x="0" y="0"/>
                </a:moveTo>
                <a:lnTo>
                  <a:pt x="2463564" y="0"/>
                </a:lnTo>
                <a:lnTo>
                  <a:pt x="2463564" y="2463564"/>
                </a:lnTo>
                <a:lnTo>
                  <a:pt x="0" y="2463564"/>
                </a:lnTo>
                <a:lnTo>
                  <a:pt x="0" y="0"/>
                </a:lnTo>
                <a:close/>
              </a:path>
            </a:pathLst>
          </a:custGeom>
          <a:blipFill>
            <a:blip r:embed="rId9"/>
            <a:stretch>
              <a:fillRect l="0" t="0" r="0" b="0"/>
            </a:stretch>
          </a:blipFill>
        </p:spPr>
      </p:sp>
      <p:sp>
        <p:nvSpPr>
          <p:cNvPr name="Freeform 11" id="11"/>
          <p:cNvSpPr/>
          <p:nvPr/>
        </p:nvSpPr>
        <p:spPr>
          <a:xfrm flipH="false" flipV="false" rot="0">
            <a:off x="4057682" y="6766419"/>
            <a:ext cx="2463564" cy="2491881"/>
          </a:xfrm>
          <a:custGeom>
            <a:avLst/>
            <a:gdLst/>
            <a:ahLst/>
            <a:cxnLst/>
            <a:rect r="r" b="b" t="t" l="l"/>
            <a:pathLst>
              <a:path h="2491881" w="2463564">
                <a:moveTo>
                  <a:pt x="0" y="0"/>
                </a:moveTo>
                <a:lnTo>
                  <a:pt x="2463564" y="0"/>
                </a:lnTo>
                <a:lnTo>
                  <a:pt x="2463564" y="2491881"/>
                </a:lnTo>
                <a:lnTo>
                  <a:pt x="0" y="2491881"/>
                </a:lnTo>
                <a:lnTo>
                  <a:pt x="0" y="0"/>
                </a:lnTo>
                <a:close/>
              </a:path>
            </a:pathLst>
          </a:custGeom>
          <a:blipFill>
            <a:blip r:embed="rId10"/>
            <a:stretch>
              <a:fillRect l="-67664" t="-12061" r="-69575" b="-11263"/>
            </a:stretch>
          </a:blipFill>
        </p:spPr>
      </p:sp>
      <p:sp>
        <p:nvSpPr>
          <p:cNvPr name="TextBox 12" id="12"/>
          <p:cNvSpPr txBox="true"/>
          <p:nvPr/>
        </p:nvSpPr>
        <p:spPr>
          <a:xfrm rot="0">
            <a:off x="5956965" y="593316"/>
            <a:ext cx="6374070" cy="1803401"/>
          </a:xfrm>
          <a:prstGeom prst="rect">
            <a:avLst/>
          </a:prstGeom>
        </p:spPr>
        <p:txBody>
          <a:bodyPr anchor="t" rtlCol="false" tIns="0" lIns="0" bIns="0" rIns="0">
            <a:spAutoFit/>
          </a:bodyPr>
          <a:lstStyle/>
          <a:p>
            <a:pPr algn="ctr">
              <a:lnSpc>
                <a:spcPts val="13999"/>
              </a:lnSpc>
            </a:pPr>
            <a:r>
              <a:rPr lang="en-US" sz="9999" b="true">
                <a:solidFill>
                  <a:srgbClr val="FBE5EE"/>
                </a:solidFill>
                <a:latin typeface="Poppins Bold"/>
                <a:ea typeface="Poppins Bold"/>
                <a:cs typeface="Poppins Bold"/>
                <a:sym typeface="Poppins Bold"/>
              </a:rPr>
              <a:t>Example</a:t>
            </a:r>
          </a:p>
        </p:txBody>
      </p:sp>
      <p:grpSp>
        <p:nvGrpSpPr>
          <p:cNvPr name="Group 13" id="13"/>
          <p:cNvGrpSpPr/>
          <p:nvPr/>
        </p:nvGrpSpPr>
        <p:grpSpPr>
          <a:xfrm rot="0">
            <a:off x="7346339" y="3197471"/>
            <a:ext cx="4984697" cy="1675129"/>
            <a:chOff x="0" y="0"/>
            <a:chExt cx="6646262" cy="2233506"/>
          </a:xfrm>
        </p:grpSpPr>
        <p:sp>
          <p:nvSpPr>
            <p:cNvPr name="TextBox 14" id="14"/>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Profil Pengguna</a:t>
              </a:r>
            </a:p>
          </p:txBody>
        </p:sp>
        <p:sp>
          <p:nvSpPr>
            <p:cNvPr name="TextBox 15" id="15"/>
            <p:cNvSpPr txBox="true"/>
            <p:nvPr/>
          </p:nvSpPr>
          <p:spPr>
            <a:xfrm rot="0">
              <a:off x="864469" y="654049"/>
              <a:ext cx="5706551" cy="15794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Usia : 20</a:t>
              </a:r>
            </a:p>
            <a:p>
              <a:pPr algn="l">
                <a:lnSpc>
                  <a:spcPts val="3220"/>
                </a:lnSpc>
              </a:pPr>
              <a:r>
                <a:rPr lang="en-US" sz="2300">
                  <a:solidFill>
                    <a:srgbClr val="FFFFFF"/>
                  </a:solidFill>
                  <a:latin typeface="Poppins Light"/>
                  <a:ea typeface="Poppins Light"/>
                  <a:cs typeface="Poppins Light"/>
                  <a:sym typeface="Poppins Light"/>
                </a:rPr>
                <a:t>Jenis Kelamin : Laki-Laki</a:t>
              </a:r>
            </a:p>
            <a:p>
              <a:pPr algn="l">
                <a:lnSpc>
                  <a:spcPts val="3220"/>
                </a:lnSpc>
              </a:pPr>
              <a:r>
                <a:rPr lang="en-US" sz="2300">
                  <a:solidFill>
                    <a:srgbClr val="FFFFFF"/>
                  </a:solidFill>
                  <a:latin typeface="Poppins Light"/>
                  <a:ea typeface="Poppins Light"/>
                  <a:cs typeface="Poppins Light"/>
                  <a:sym typeface="Poppins Light"/>
                </a:rPr>
                <a:t>Lokasi : Bali</a:t>
              </a:r>
            </a:p>
          </p:txBody>
        </p:sp>
      </p:grpSp>
      <p:grpSp>
        <p:nvGrpSpPr>
          <p:cNvPr name="Group 16" id="16"/>
          <p:cNvGrpSpPr/>
          <p:nvPr/>
        </p:nvGrpSpPr>
        <p:grpSpPr>
          <a:xfrm rot="0">
            <a:off x="7346339" y="5790371"/>
            <a:ext cx="4984697" cy="1275079"/>
            <a:chOff x="0" y="0"/>
            <a:chExt cx="6646262" cy="1700106"/>
          </a:xfrm>
        </p:grpSpPr>
        <p:sp>
          <p:nvSpPr>
            <p:cNvPr name="TextBox 17" id="17"/>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Preferensi</a:t>
              </a:r>
            </a:p>
          </p:txBody>
        </p:sp>
        <p:sp>
          <p:nvSpPr>
            <p:cNvPr name="TextBox 18" id="18"/>
            <p:cNvSpPr txBox="true"/>
            <p:nvPr/>
          </p:nvSpPr>
          <p:spPr>
            <a:xfrm rot="0">
              <a:off x="864469" y="654049"/>
              <a:ext cx="5781793"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Kategori produk yang sering dicari atau dilihat.</a:t>
              </a:r>
            </a:p>
          </p:txBody>
        </p:sp>
      </p:grpSp>
      <p:grpSp>
        <p:nvGrpSpPr>
          <p:cNvPr name="Group 19" id="19"/>
          <p:cNvGrpSpPr/>
          <p:nvPr/>
        </p:nvGrpSpPr>
        <p:grpSpPr>
          <a:xfrm rot="0">
            <a:off x="7346339" y="7983221"/>
            <a:ext cx="4984697" cy="1275079"/>
            <a:chOff x="0" y="0"/>
            <a:chExt cx="6646262" cy="1700106"/>
          </a:xfrm>
        </p:grpSpPr>
        <p:sp>
          <p:nvSpPr>
            <p:cNvPr name="TextBox 20" id="20"/>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Riwayat Pembelian</a:t>
              </a:r>
            </a:p>
          </p:txBody>
        </p:sp>
        <p:sp>
          <p:nvSpPr>
            <p:cNvPr name="TextBox 21" id="21"/>
            <p:cNvSpPr txBox="true"/>
            <p:nvPr/>
          </p:nvSpPr>
          <p:spPr>
            <a:xfrm rot="0">
              <a:off x="864469" y="654049"/>
              <a:ext cx="5781793"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Barang-barang yang pernah dibeli sebelumnya.</a:t>
              </a:r>
            </a:p>
          </p:txBody>
        </p:sp>
      </p:grpSp>
      <p:grpSp>
        <p:nvGrpSpPr>
          <p:cNvPr name="Group 22" id="22"/>
          <p:cNvGrpSpPr/>
          <p:nvPr/>
        </p:nvGrpSpPr>
        <p:grpSpPr>
          <a:xfrm rot="0">
            <a:off x="12274603" y="3197471"/>
            <a:ext cx="4984697" cy="2475229"/>
            <a:chOff x="0" y="0"/>
            <a:chExt cx="6646262" cy="3300306"/>
          </a:xfrm>
        </p:grpSpPr>
        <p:sp>
          <p:nvSpPr>
            <p:cNvPr name="TextBox 23" id="23"/>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Interaksi</a:t>
              </a:r>
            </a:p>
          </p:txBody>
        </p:sp>
        <p:sp>
          <p:nvSpPr>
            <p:cNvPr name="TextBox 24" id="24"/>
            <p:cNvSpPr txBox="true"/>
            <p:nvPr/>
          </p:nvSpPr>
          <p:spPr>
            <a:xfrm rot="0">
              <a:off x="864469" y="654049"/>
              <a:ext cx="5781793" cy="26462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Berapa lama waktu yang dihabiskan di setiap halaman produk dan tindakan seperti menambahkan barang ke keranjang atau wishlist.</a:t>
              </a:r>
            </a:p>
          </p:txBody>
        </p:sp>
      </p:grpSp>
      <p:grpSp>
        <p:nvGrpSpPr>
          <p:cNvPr name="Group 25" id="25"/>
          <p:cNvGrpSpPr/>
          <p:nvPr/>
        </p:nvGrpSpPr>
        <p:grpSpPr>
          <a:xfrm rot="0">
            <a:off x="12274603" y="5982971"/>
            <a:ext cx="4984697" cy="3275329"/>
            <a:chOff x="0" y="0"/>
            <a:chExt cx="6646262" cy="4367106"/>
          </a:xfrm>
        </p:grpSpPr>
        <p:sp>
          <p:nvSpPr>
            <p:cNvPr name="TextBox 26" id="26"/>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User Model’s Using</a:t>
              </a:r>
            </a:p>
          </p:txBody>
        </p:sp>
        <p:sp>
          <p:nvSpPr>
            <p:cNvPr name="TextBox 27" id="27"/>
            <p:cNvSpPr txBox="true"/>
            <p:nvPr/>
          </p:nvSpPr>
          <p:spPr>
            <a:xfrm rot="0">
              <a:off x="864469" y="654049"/>
              <a:ext cx="5781793" cy="3713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Sistem dapat menggunakan data ini untuk merekomen-dasikan produk yang mungkin diminati pengguna berdasarkan pembelian sebelumnya atau barang yang sering mereka lihat</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43652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4057682" y="3351689"/>
            <a:ext cx="2438682" cy="2438682"/>
          </a:xfrm>
          <a:custGeom>
            <a:avLst/>
            <a:gdLst/>
            <a:ahLst/>
            <a:cxnLst/>
            <a:rect r="r" b="b" t="t" l="l"/>
            <a:pathLst>
              <a:path h="2438682" w="2438682">
                <a:moveTo>
                  <a:pt x="0" y="0"/>
                </a:moveTo>
                <a:lnTo>
                  <a:pt x="2438682" y="0"/>
                </a:lnTo>
                <a:lnTo>
                  <a:pt x="2438682" y="2438682"/>
                </a:lnTo>
                <a:lnTo>
                  <a:pt x="0" y="2438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5077968"/>
            <a:ext cx="2463564" cy="2463564"/>
          </a:xfrm>
          <a:custGeom>
            <a:avLst/>
            <a:gdLst/>
            <a:ahLst/>
            <a:cxnLst/>
            <a:rect r="r" b="b" t="t" l="l"/>
            <a:pathLst>
              <a:path h="2463564" w="2463564">
                <a:moveTo>
                  <a:pt x="0" y="0"/>
                </a:moveTo>
                <a:lnTo>
                  <a:pt x="2463564" y="0"/>
                </a:lnTo>
                <a:lnTo>
                  <a:pt x="2463564" y="2463564"/>
                </a:lnTo>
                <a:lnTo>
                  <a:pt x="0" y="2463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057682" y="6766419"/>
            <a:ext cx="2438682" cy="2438682"/>
          </a:xfrm>
          <a:custGeom>
            <a:avLst/>
            <a:gdLst/>
            <a:ahLst/>
            <a:cxnLst/>
            <a:rect r="r" b="b" t="t" l="l"/>
            <a:pathLst>
              <a:path h="2438682" w="2438682">
                <a:moveTo>
                  <a:pt x="0" y="0"/>
                </a:moveTo>
                <a:lnTo>
                  <a:pt x="2438682" y="0"/>
                </a:lnTo>
                <a:lnTo>
                  <a:pt x="2438682" y="2438682"/>
                </a:lnTo>
                <a:lnTo>
                  <a:pt x="0" y="2438682"/>
                </a:lnTo>
                <a:lnTo>
                  <a:pt x="0" y="0"/>
                </a:lnTo>
                <a:close/>
              </a:path>
            </a:pathLst>
          </a:custGeom>
          <a:blipFill>
            <a:blip r:embed="rId11"/>
            <a:stretch>
              <a:fillRect l="0" t="0" r="0" b="0"/>
            </a:stretch>
          </a:blipFill>
        </p:spPr>
      </p:sp>
      <p:sp>
        <p:nvSpPr>
          <p:cNvPr name="TextBox 11" id="11"/>
          <p:cNvSpPr txBox="true"/>
          <p:nvPr/>
        </p:nvSpPr>
        <p:spPr>
          <a:xfrm rot="0">
            <a:off x="5956965" y="593316"/>
            <a:ext cx="6374070" cy="1803401"/>
          </a:xfrm>
          <a:prstGeom prst="rect">
            <a:avLst/>
          </a:prstGeom>
        </p:spPr>
        <p:txBody>
          <a:bodyPr anchor="t" rtlCol="false" tIns="0" lIns="0" bIns="0" rIns="0">
            <a:spAutoFit/>
          </a:bodyPr>
          <a:lstStyle/>
          <a:p>
            <a:pPr algn="ctr">
              <a:lnSpc>
                <a:spcPts val="13999"/>
              </a:lnSpc>
            </a:pPr>
            <a:r>
              <a:rPr lang="en-US" sz="9999" b="true">
                <a:solidFill>
                  <a:srgbClr val="FBE5EE"/>
                </a:solidFill>
                <a:latin typeface="Poppins Bold"/>
                <a:ea typeface="Poppins Bold"/>
                <a:cs typeface="Poppins Bold"/>
                <a:sym typeface="Poppins Bold"/>
              </a:rPr>
              <a:t>Example</a:t>
            </a:r>
          </a:p>
        </p:txBody>
      </p:sp>
      <p:grpSp>
        <p:nvGrpSpPr>
          <p:cNvPr name="Group 12" id="12"/>
          <p:cNvGrpSpPr/>
          <p:nvPr/>
        </p:nvGrpSpPr>
        <p:grpSpPr>
          <a:xfrm rot="0">
            <a:off x="7346339" y="3197471"/>
            <a:ext cx="4984697" cy="1275079"/>
            <a:chOff x="0" y="0"/>
            <a:chExt cx="6646262" cy="1700106"/>
          </a:xfrm>
        </p:grpSpPr>
        <p:sp>
          <p:nvSpPr>
            <p:cNvPr name="TextBox 13" id="13"/>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Preferensi musik</a:t>
              </a:r>
            </a:p>
          </p:txBody>
        </p:sp>
        <p:sp>
          <p:nvSpPr>
            <p:cNvPr name="TextBox 14" id="14"/>
            <p:cNvSpPr txBox="true"/>
            <p:nvPr/>
          </p:nvSpPr>
          <p:spPr>
            <a:xfrm rot="0">
              <a:off x="864469" y="654049"/>
              <a:ext cx="5706551"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Genre atau artis yang sering didengarkan</a:t>
              </a:r>
            </a:p>
          </p:txBody>
        </p:sp>
      </p:grpSp>
      <p:grpSp>
        <p:nvGrpSpPr>
          <p:cNvPr name="Group 15" id="15"/>
          <p:cNvGrpSpPr/>
          <p:nvPr/>
        </p:nvGrpSpPr>
        <p:grpSpPr>
          <a:xfrm rot="0">
            <a:off x="7346339" y="5441408"/>
            <a:ext cx="4984697" cy="1242059"/>
            <a:chOff x="0" y="0"/>
            <a:chExt cx="6646262" cy="1656079"/>
          </a:xfrm>
        </p:grpSpPr>
        <p:sp>
          <p:nvSpPr>
            <p:cNvPr name="TextBox 16" id="16"/>
            <p:cNvSpPr txBox="true"/>
            <p:nvPr/>
          </p:nvSpPr>
          <p:spPr>
            <a:xfrm rot="0">
              <a:off x="0" y="-85725"/>
              <a:ext cx="6646262" cy="651298"/>
            </a:xfrm>
            <a:prstGeom prst="rect">
              <a:avLst/>
            </a:prstGeom>
          </p:spPr>
          <p:txBody>
            <a:bodyPr anchor="t" rtlCol="false" tIns="0" lIns="0" bIns="0" rIns="0">
              <a:spAutoFit/>
            </a:bodyPr>
            <a:lstStyle/>
            <a:p>
              <a:pPr algn="l" marL="604524" indent="-302262" lvl="1">
                <a:lnSpc>
                  <a:spcPts val="3920"/>
                </a:lnSpc>
                <a:buFont typeface="Arial"/>
                <a:buChar char="•"/>
              </a:pPr>
              <a:r>
                <a:rPr lang="en-US" b="true" sz="2800">
                  <a:solidFill>
                    <a:srgbClr val="FFFFFF"/>
                  </a:solidFill>
                  <a:latin typeface="Poppins Medium"/>
                  <a:ea typeface="Poppins Medium"/>
                  <a:cs typeface="Poppins Medium"/>
                  <a:sym typeface="Poppins Medium"/>
                </a:rPr>
                <a:t>Riwayat mendengarkan</a:t>
              </a:r>
            </a:p>
          </p:txBody>
        </p:sp>
        <p:sp>
          <p:nvSpPr>
            <p:cNvPr name="TextBox 17" id="17"/>
            <p:cNvSpPr txBox="true"/>
            <p:nvPr/>
          </p:nvSpPr>
          <p:spPr>
            <a:xfrm rot="0">
              <a:off x="864469" y="610023"/>
              <a:ext cx="5781793"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Lagu atau playlist yang sering diputar</a:t>
              </a:r>
            </a:p>
          </p:txBody>
        </p:sp>
      </p:grpSp>
      <p:grpSp>
        <p:nvGrpSpPr>
          <p:cNvPr name="Group 18" id="18"/>
          <p:cNvGrpSpPr/>
          <p:nvPr/>
        </p:nvGrpSpPr>
        <p:grpSpPr>
          <a:xfrm rot="0">
            <a:off x="7346339" y="7483567"/>
            <a:ext cx="4984697" cy="1275079"/>
            <a:chOff x="0" y="0"/>
            <a:chExt cx="6646262" cy="1700106"/>
          </a:xfrm>
        </p:grpSpPr>
        <p:sp>
          <p:nvSpPr>
            <p:cNvPr name="TextBox 19" id="19"/>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Waktu penggunaan</a:t>
              </a:r>
            </a:p>
          </p:txBody>
        </p:sp>
        <p:sp>
          <p:nvSpPr>
            <p:cNvPr name="TextBox 20" id="20"/>
            <p:cNvSpPr txBox="true"/>
            <p:nvPr/>
          </p:nvSpPr>
          <p:spPr>
            <a:xfrm rot="0">
              <a:off x="864469" y="654049"/>
              <a:ext cx="5781793"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Jam-jam tertentu pengguna sering mendengarkan musik</a:t>
              </a:r>
            </a:p>
          </p:txBody>
        </p:sp>
      </p:grpSp>
      <p:grpSp>
        <p:nvGrpSpPr>
          <p:cNvPr name="Group 21" id="21"/>
          <p:cNvGrpSpPr/>
          <p:nvPr/>
        </p:nvGrpSpPr>
        <p:grpSpPr>
          <a:xfrm rot="0">
            <a:off x="12274603" y="3034421"/>
            <a:ext cx="4984697" cy="3275329"/>
            <a:chOff x="0" y="0"/>
            <a:chExt cx="6646262" cy="4367106"/>
          </a:xfrm>
        </p:grpSpPr>
        <p:sp>
          <p:nvSpPr>
            <p:cNvPr name="TextBox 22" id="22"/>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User Model’s Using</a:t>
              </a:r>
            </a:p>
          </p:txBody>
        </p:sp>
        <p:sp>
          <p:nvSpPr>
            <p:cNvPr name="TextBox 23" id="23"/>
            <p:cNvSpPr txBox="true"/>
            <p:nvPr/>
          </p:nvSpPr>
          <p:spPr>
            <a:xfrm rot="0">
              <a:off x="864469" y="654049"/>
              <a:ext cx="5781793" cy="3713056"/>
            </a:xfrm>
            <a:prstGeom prst="rect">
              <a:avLst/>
            </a:prstGeom>
          </p:spPr>
          <p:txBody>
            <a:bodyPr anchor="t" rtlCol="false" tIns="0" lIns="0" bIns="0" rIns="0">
              <a:spAutoFit/>
            </a:bodyPr>
            <a:lstStyle/>
            <a:p>
              <a:pPr algn="just">
                <a:lnSpc>
                  <a:spcPts val="3220"/>
                </a:lnSpc>
              </a:pPr>
              <a:r>
                <a:rPr lang="en-US" sz="2300">
                  <a:solidFill>
                    <a:srgbClr val="FFFFFF"/>
                  </a:solidFill>
                  <a:latin typeface="Poppins Light"/>
                  <a:ea typeface="Poppins Light"/>
                  <a:cs typeface="Poppins Light"/>
                  <a:sym typeface="Poppins Light"/>
                </a:rPr>
                <a:t>Aplikasi akan merekomendasikan playlist atau album yang sesuai dengan preferensi musik dan kebiasaan pengguna, serta memberikan rekomendasi berbasis mood atau aktivitas</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43652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4057682" y="3349786"/>
            <a:ext cx="2463564" cy="2463564"/>
          </a:xfrm>
          <a:custGeom>
            <a:avLst/>
            <a:gdLst/>
            <a:ahLst/>
            <a:cxnLst/>
            <a:rect r="r" b="b" t="t" l="l"/>
            <a:pathLst>
              <a:path h="2463564" w="2463564">
                <a:moveTo>
                  <a:pt x="0" y="0"/>
                </a:moveTo>
                <a:lnTo>
                  <a:pt x="2463564" y="0"/>
                </a:lnTo>
                <a:lnTo>
                  <a:pt x="2463564" y="2463564"/>
                </a:lnTo>
                <a:lnTo>
                  <a:pt x="0" y="2463564"/>
                </a:lnTo>
                <a:lnTo>
                  <a:pt x="0" y="0"/>
                </a:lnTo>
                <a:close/>
              </a:path>
            </a:pathLst>
          </a:custGeom>
          <a:blipFill>
            <a:blip r:embed="rId8"/>
            <a:stretch>
              <a:fillRect l="0" t="0" r="0" b="0"/>
            </a:stretch>
          </a:blipFill>
        </p:spPr>
      </p:sp>
      <p:sp>
        <p:nvSpPr>
          <p:cNvPr name="Freeform 10" id="10"/>
          <p:cNvSpPr/>
          <p:nvPr/>
        </p:nvSpPr>
        <p:spPr>
          <a:xfrm flipH="false" flipV="false" rot="0">
            <a:off x="1050572" y="5077968"/>
            <a:ext cx="2441691" cy="2441691"/>
          </a:xfrm>
          <a:custGeom>
            <a:avLst/>
            <a:gdLst/>
            <a:ahLst/>
            <a:cxnLst/>
            <a:rect r="r" b="b" t="t" l="l"/>
            <a:pathLst>
              <a:path h="2441691" w="2441691">
                <a:moveTo>
                  <a:pt x="0" y="0"/>
                </a:moveTo>
                <a:lnTo>
                  <a:pt x="2441692" y="0"/>
                </a:lnTo>
                <a:lnTo>
                  <a:pt x="2441692" y="2441692"/>
                </a:lnTo>
                <a:lnTo>
                  <a:pt x="0" y="2441692"/>
                </a:lnTo>
                <a:lnTo>
                  <a:pt x="0" y="0"/>
                </a:lnTo>
                <a:close/>
              </a:path>
            </a:pathLst>
          </a:custGeom>
          <a:blipFill>
            <a:blip r:embed="rId9"/>
            <a:stretch>
              <a:fillRect l="0" t="0" r="0" b="0"/>
            </a:stretch>
          </a:blipFill>
        </p:spPr>
      </p:sp>
      <p:sp>
        <p:nvSpPr>
          <p:cNvPr name="Freeform 11" id="11"/>
          <p:cNvSpPr/>
          <p:nvPr/>
        </p:nvSpPr>
        <p:spPr>
          <a:xfrm flipH="false" flipV="false" rot="0">
            <a:off x="4057682" y="6780578"/>
            <a:ext cx="2463564" cy="2463564"/>
          </a:xfrm>
          <a:custGeom>
            <a:avLst/>
            <a:gdLst/>
            <a:ahLst/>
            <a:cxnLst/>
            <a:rect r="r" b="b" t="t" l="l"/>
            <a:pathLst>
              <a:path h="2463564" w="2463564">
                <a:moveTo>
                  <a:pt x="0" y="0"/>
                </a:moveTo>
                <a:lnTo>
                  <a:pt x="2463564" y="0"/>
                </a:lnTo>
                <a:lnTo>
                  <a:pt x="2463564" y="2463564"/>
                </a:lnTo>
                <a:lnTo>
                  <a:pt x="0" y="2463564"/>
                </a:lnTo>
                <a:lnTo>
                  <a:pt x="0" y="0"/>
                </a:lnTo>
                <a:close/>
              </a:path>
            </a:pathLst>
          </a:custGeom>
          <a:blipFill>
            <a:blip r:embed="rId10"/>
            <a:stretch>
              <a:fillRect l="0" t="0" r="0" b="0"/>
            </a:stretch>
          </a:blipFill>
        </p:spPr>
      </p:sp>
      <p:sp>
        <p:nvSpPr>
          <p:cNvPr name="TextBox 12" id="12"/>
          <p:cNvSpPr txBox="true"/>
          <p:nvPr/>
        </p:nvSpPr>
        <p:spPr>
          <a:xfrm rot="0">
            <a:off x="5956965" y="593316"/>
            <a:ext cx="6374070" cy="1803401"/>
          </a:xfrm>
          <a:prstGeom prst="rect">
            <a:avLst/>
          </a:prstGeom>
        </p:spPr>
        <p:txBody>
          <a:bodyPr anchor="t" rtlCol="false" tIns="0" lIns="0" bIns="0" rIns="0">
            <a:spAutoFit/>
          </a:bodyPr>
          <a:lstStyle/>
          <a:p>
            <a:pPr algn="ctr">
              <a:lnSpc>
                <a:spcPts val="13999"/>
              </a:lnSpc>
            </a:pPr>
            <a:r>
              <a:rPr lang="en-US" sz="9999" b="true">
                <a:solidFill>
                  <a:srgbClr val="FBE5EE"/>
                </a:solidFill>
                <a:latin typeface="Poppins Bold"/>
                <a:ea typeface="Poppins Bold"/>
                <a:cs typeface="Poppins Bold"/>
                <a:sym typeface="Poppins Bold"/>
              </a:rPr>
              <a:t>Example</a:t>
            </a:r>
          </a:p>
        </p:txBody>
      </p:sp>
      <p:grpSp>
        <p:nvGrpSpPr>
          <p:cNvPr name="Group 13" id="13"/>
          <p:cNvGrpSpPr/>
          <p:nvPr/>
        </p:nvGrpSpPr>
        <p:grpSpPr>
          <a:xfrm rot="0">
            <a:off x="7346339" y="3197471"/>
            <a:ext cx="4984697" cy="875029"/>
            <a:chOff x="0" y="0"/>
            <a:chExt cx="6646262" cy="1166706"/>
          </a:xfrm>
        </p:grpSpPr>
        <p:sp>
          <p:nvSpPr>
            <p:cNvPr name="TextBox 14" id="14"/>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Profil Pengguna</a:t>
              </a:r>
            </a:p>
          </p:txBody>
        </p:sp>
        <p:sp>
          <p:nvSpPr>
            <p:cNvPr name="TextBox 15" id="15"/>
            <p:cNvSpPr txBox="true"/>
            <p:nvPr/>
          </p:nvSpPr>
          <p:spPr>
            <a:xfrm rot="0">
              <a:off x="864469" y="654049"/>
              <a:ext cx="5706551" cy="5126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Rute yang sering digunakan</a:t>
              </a:r>
            </a:p>
          </p:txBody>
        </p:sp>
      </p:grpSp>
      <p:grpSp>
        <p:nvGrpSpPr>
          <p:cNvPr name="Group 16" id="16"/>
          <p:cNvGrpSpPr/>
          <p:nvPr/>
        </p:nvGrpSpPr>
        <p:grpSpPr>
          <a:xfrm rot="0">
            <a:off x="7346339" y="4872600"/>
            <a:ext cx="4984697" cy="1275079"/>
            <a:chOff x="0" y="0"/>
            <a:chExt cx="6646262" cy="1700106"/>
          </a:xfrm>
        </p:grpSpPr>
        <p:sp>
          <p:nvSpPr>
            <p:cNvPr name="TextBox 17" id="17"/>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Preferensi</a:t>
              </a:r>
            </a:p>
          </p:txBody>
        </p:sp>
        <p:sp>
          <p:nvSpPr>
            <p:cNvPr name="TextBox 18" id="18"/>
            <p:cNvSpPr txBox="true"/>
            <p:nvPr/>
          </p:nvSpPr>
          <p:spPr>
            <a:xfrm rot="0">
              <a:off x="864469" y="654049"/>
              <a:ext cx="5781793"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Waktu-waktu pengguna sering bepergian</a:t>
              </a:r>
            </a:p>
          </p:txBody>
        </p:sp>
      </p:grpSp>
      <p:grpSp>
        <p:nvGrpSpPr>
          <p:cNvPr name="Group 19" id="19"/>
          <p:cNvGrpSpPr/>
          <p:nvPr/>
        </p:nvGrpSpPr>
        <p:grpSpPr>
          <a:xfrm rot="0">
            <a:off x="7346339" y="6780578"/>
            <a:ext cx="4984697" cy="1675129"/>
            <a:chOff x="0" y="0"/>
            <a:chExt cx="6646262" cy="2233506"/>
          </a:xfrm>
        </p:grpSpPr>
        <p:sp>
          <p:nvSpPr>
            <p:cNvPr name="TextBox 20" id="20"/>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Riwayat Pembelian</a:t>
              </a:r>
            </a:p>
          </p:txBody>
        </p:sp>
        <p:sp>
          <p:nvSpPr>
            <p:cNvPr name="TextBox 21" id="21"/>
            <p:cNvSpPr txBox="true"/>
            <p:nvPr/>
          </p:nvSpPr>
          <p:spPr>
            <a:xfrm rot="0">
              <a:off x="864469" y="654049"/>
              <a:ext cx="5781793" cy="15794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Apakah pengguna lebih suka rute tercepat atau yang menghindari tol</a:t>
              </a:r>
            </a:p>
          </p:txBody>
        </p:sp>
      </p:grpSp>
      <p:grpSp>
        <p:nvGrpSpPr>
          <p:cNvPr name="Group 22" id="22"/>
          <p:cNvGrpSpPr/>
          <p:nvPr/>
        </p:nvGrpSpPr>
        <p:grpSpPr>
          <a:xfrm rot="0">
            <a:off x="12274603" y="3197471"/>
            <a:ext cx="4984697" cy="3675379"/>
            <a:chOff x="0" y="0"/>
            <a:chExt cx="6646262" cy="4900506"/>
          </a:xfrm>
        </p:grpSpPr>
        <p:sp>
          <p:nvSpPr>
            <p:cNvPr name="TextBox 23" id="23"/>
            <p:cNvSpPr txBox="true"/>
            <p:nvPr/>
          </p:nvSpPr>
          <p:spPr>
            <a:xfrm rot="0">
              <a:off x="0" y="-85725"/>
              <a:ext cx="664626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User Model’s Using</a:t>
              </a:r>
            </a:p>
          </p:txBody>
        </p:sp>
        <p:sp>
          <p:nvSpPr>
            <p:cNvPr name="TextBox 24" id="24"/>
            <p:cNvSpPr txBox="true"/>
            <p:nvPr/>
          </p:nvSpPr>
          <p:spPr>
            <a:xfrm rot="0">
              <a:off x="864469" y="654049"/>
              <a:ext cx="5781793" cy="42464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Sistem dapat memberikan rute yang dipersonalisasi berdasarkan pola perjalanan sebelumnya, dan menyarankan rute yang lebih cepat atau lebih aman sesuai dengan preferensi pengguna</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739993"/>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5511473" y="2141950"/>
            <a:ext cx="6772644" cy="5223402"/>
          </a:xfrm>
          <a:custGeom>
            <a:avLst/>
            <a:gdLst/>
            <a:ahLst/>
            <a:cxnLst/>
            <a:rect r="r" b="b" t="t" l="l"/>
            <a:pathLst>
              <a:path h="5223402" w="6772644">
                <a:moveTo>
                  <a:pt x="0" y="0"/>
                </a:moveTo>
                <a:lnTo>
                  <a:pt x="6772644" y="0"/>
                </a:lnTo>
                <a:lnTo>
                  <a:pt x="6772644" y="5223401"/>
                </a:lnTo>
                <a:lnTo>
                  <a:pt x="0" y="5223401"/>
                </a:lnTo>
                <a:lnTo>
                  <a:pt x="0" y="0"/>
                </a:lnTo>
                <a:close/>
              </a:path>
            </a:pathLst>
          </a:custGeom>
          <a:blipFill>
            <a:blip r:embed="rId8"/>
            <a:stretch>
              <a:fillRect l="0" t="0" r="0" b="0"/>
            </a:stretch>
          </a:blipFill>
        </p:spPr>
      </p:sp>
      <p:sp>
        <p:nvSpPr>
          <p:cNvPr name="TextBox 11" id="11"/>
          <p:cNvSpPr txBox="true"/>
          <p:nvPr/>
        </p:nvSpPr>
        <p:spPr>
          <a:xfrm rot="0">
            <a:off x="4403757" y="6993624"/>
            <a:ext cx="9480487" cy="1803401"/>
          </a:xfrm>
          <a:prstGeom prst="rect">
            <a:avLst/>
          </a:prstGeom>
        </p:spPr>
        <p:txBody>
          <a:bodyPr anchor="t" rtlCol="false" tIns="0" lIns="0" bIns="0" rIns="0">
            <a:spAutoFit/>
          </a:bodyPr>
          <a:lstStyle/>
          <a:p>
            <a:pPr algn="ctr">
              <a:lnSpc>
                <a:spcPts val="13999"/>
              </a:lnSpc>
            </a:pPr>
            <a:r>
              <a:rPr lang="en-US" b="true" sz="9999">
                <a:solidFill>
                  <a:srgbClr val="FBE5EE"/>
                </a:solidFill>
                <a:latin typeface="Poppins Bold"/>
                <a:ea typeface="Poppins Bold"/>
                <a:cs typeface="Poppins Bold"/>
                <a:sym typeface="Poppins Bold"/>
              </a:rPr>
              <a:t>METAPHOR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288138" y="692983"/>
            <a:ext cx="5595973" cy="8747550"/>
          </a:xfrm>
          <a:custGeom>
            <a:avLst/>
            <a:gdLst/>
            <a:ahLst/>
            <a:cxnLst/>
            <a:rect r="r" b="b" t="t" l="l"/>
            <a:pathLst>
              <a:path h="8747550" w="5595973">
                <a:moveTo>
                  <a:pt x="0" y="0"/>
                </a:moveTo>
                <a:lnTo>
                  <a:pt x="5595973" y="0"/>
                </a:lnTo>
                <a:lnTo>
                  <a:pt x="5595973" y="8747550"/>
                </a:lnTo>
                <a:lnTo>
                  <a:pt x="0" y="8747550"/>
                </a:lnTo>
                <a:lnTo>
                  <a:pt x="0" y="0"/>
                </a:lnTo>
                <a:close/>
              </a:path>
            </a:pathLst>
          </a:custGeom>
          <a:blipFill>
            <a:blip r:embed="rId7"/>
            <a:stretch>
              <a:fillRect l="-28159" t="0" r="-28159" b="0"/>
            </a:stretch>
          </a:blipFill>
        </p:spPr>
      </p:sp>
      <p:sp>
        <p:nvSpPr>
          <p:cNvPr name="TextBox 9" id="9"/>
          <p:cNvSpPr txBox="true"/>
          <p:nvPr/>
        </p:nvSpPr>
        <p:spPr>
          <a:xfrm rot="0">
            <a:off x="7437512" y="2692389"/>
            <a:ext cx="9413339" cy="5062219"/>
          </a:xfrm>
          <a:prstGeom prst="rect">
            <a:avLst/>
          </a:prstGeom>
        </p:spPr>
        <p:txBody>
          <a:bodyPr anchor="t" rtlCol="false" tIns="0" lIns="0" bIns="0" rIns="0">
            <a:spAutoFit/>
          </a:bodyPr>
          <a:lstStyle/>
          <a:p>
            <a:pPr algn="just" marL="690889" indent="-345444" lvl="1">
              <a:lnSpc>
                <a:spcPts val="4480"/>
              </a:lnSpc>
              <a:buFont typeface="Arial"/>
              <a:buChar char="•"/>
            </a:pPr>
            <a:r>
              <a:rPr lang="en-US" sz="3200">
                <a:solidFill>
                  <a:srgbClr val="FFFFFF"/>
                </a:solidFill>
                <a:latin typeface="Poppins Light"/>
                <a:ea typeface="Poppins Light"/>
                <a:cs typeface="Poppins Light"/>
                <a:sym typeface="Poppins Light"/>
              </a:rPr>
              <a:t>Metafora digunakan untuk membantu pengguna memahami antarmuka dan fungsi perangkat lunak.</a:t>
            </a:r>
            <a:r>
              <a:rPr lang="en-US" sz="3200">
                <a:solidFill>
                  <a:srgbClr val="FFFFFF"/>
                </a:solidFill>
                <a:latin typeface="Poppins Light"/>
                <a:ea typeface="Poppins Light"/>
                <a:cs typeface="Poppins Light"/>
                <a:sym typeface="Poppins Light"/>
              </a:rPr>
              <a:t> </a:t>
            </a:r>
          </a:p>
          <a:p>
            <a:pPr algn="just">
              <a:lnSpc>
                <a:spcPts val="4480"/>
              </a:lnSpc>
            </a:pPr>
          </a:p>
          <a:p>
            <a:pPr algn="just" marL="690889" indent="-345444" lvl="1">
              <a:lnSpc>
                <a:spcPts val="4480"/>
              </a:lnSpc>
              <a:buFont typeface="Arial"/>
              <a:buChar char="•"/>
            </a:pPr>
            <a:r>
              <a:rPr lang="en-US" sz="3200">
                <a:solidFill>
                  <a:srgbClr val="FFFFFF"/>
                </a:solidFill>
                <a:latin typeface="Poppins Light"/>
                <a:ea typeface="Poppins Light"/>
                <a:cs typeface="Poppins Light"/>
                <a:sym typeface="Poppins Light"/>
              </a:rPr>
              <a:t>Dengan menggunakan konsep yang sudah dikenal (seperti meja kerja atau dokumen), desainer dapat menciptakan antarmuka yang lebih intuitif dan mudah digunakan.</a:t>
            </a:r>
          </a:p>
        </p:txBody>
      </p:sp>
      <p:sp>
        <p:nvSpPr>
          <p:cNvPr name="TextBox 10" id="10"/>
          <p:cNvSpPr txBox="true"/>
          <p:nvPr/>
        </p:nvSpPr>
        <p:spPr>
          <a:xfrm rot="0">
            <a:off x="7437512" y="742950"/>
            <a:ext cx="9821788"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Definition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886478"/>
            <a:ext cx="13324932" cy="13324932"/>
          </a:xfrm>
          <a:custGeom>
            <a:avLst/>
            <a:gdLst/>
            <a:ahLst/>
            <a:cxnLst/>
            <a:rect r="r" b="b" t="t" l="l"/>
            <a:pathLst>
              <a:path h="13324932" w="13324932">
                <a:moveTo>
                  <a:pt x="0" y="0"/>
                </a:moveTo>
                <a:lnTo>
                  <a:pt x="13324933" y="0"/>
                </a:lnTo>
                <a:lnTo>
                  <a:pt x="13324933"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2844528" y="3475663"/>
            <a:ext cx="4346627" cy="4491334"/>
          </a:xfrm>
          <a:custGeom>
            <a:avLst/>
            <a:gdLst/>
            <a:ahLst/>
            <a:cxnLst/>
            <a:rect r="r" b="b" t="t" l="l"/>
            <a:pathLst>
              <a:path h="4491334" w="4346627">
                <a:moveTo>
                  <a:pt x="0" y="0"/>
                </a:moveTo>
                <a:lnTo>
                  <a:pt x="4346627" y="0"/>
                </a:lnTo>
                <a:lnTo>
                  <a:pt x="4346627" y="4491335"/>
                </a:lnTo>
                <a:lnTo>
                  <a:pt x="0" y="4491335"/>
                </a:lnTo>
                <a:lnTo>
                  <a:pt x="0" y="0"/>
                </a:lnTo>
                <a:close/>
              </a:path>
            </a:pathLst>
          </a:custGeom>
          <a:blipFill>
            <a:blip r:embed="rId8"/>
            <a:stretch>
              <a:fillRect l="0" t="0" r="-2166" b="0"/>
            </a:stretch>
          </a:blipFill>
        </p:spPr>
      </p:sp>
      <p:sp>
        <p:nvSpPr>
          <p:cNvPr name="TextBox 10" id="10"/>
          <p:cNvSpPr txBox="true"/>
          <p:nvPr/>
        </p:nvSpPr>
        <p:spPr>
          <a:xfrm rot="0">
            <a:off x="8232533" y="3247063"/>
            <a:ext cx="7757922" cy="5118100"/>
          </a:xfrm>
          <a:prstGeom prst="rect">
            <a:avLst/>
          </a:prstGeom>
        </p:spPr>
        <p:txBody>
          <a:bodyPr anchor="t" rtlCol="false" tIns="0" lIns="0" bIns="0" rIns="0">
            <a:spAutoFit/>
          </a:bodyPr>
          <a:lstStyle/>
          <a:p>
            <a:pPr algn="l" marL="863599" indent="-431800" lvl="1">
              <a:lnSpc>
                <a:spcPts val="6799"/>
              </a:lnSpc>
              <a:buFont typeface="Arial"/>
              <a:buChar char="•"/>
            </a:pPr>
            <a:r>
              <a:rPr lang="en-US" b="true" sz="3999">
                <a:solidFill>
                  <a:srgbClr val="FBE5EE"/>
                </a:solidFill>
                <a:latin typeface="Poppins Medium"/>
                <a:ea typeface="Poppins Medium"/>
                <a:cs typeface="Poppins Medium"/>
                <a:sym typeface="Poppins Medium"/>
              </a:rPr>
              <a:t>Mental Model</a:t>
            </a:r>
          </a:p>
          <a:p>
            <a:pPr algn="l" marL="863599" indent="-431800" lvl="1">
              <a:lnSpc>
                <a:spcPts val="6799"/>
              </a:lnSpc>
              <a:buFont typeface="Arial"/>
              <a:buChar char="•"/>
            </a:pPr>
            <a:r>
              <a:rPr lang="en-US" b="true" sz="3999">
                <a:solidFill>
                  <a:srgbClr val="FBE5EE"/>
                </a:solidFill>
                <a:latin typeface="Poppins Medium"/>
                <a:ea typeface="Poppins Medium"/>
                <a:cs typeface="Poppins Medium"/>
                <a:sym typeface="Poppins Medium"/>
              </a:rPr>
              <a:t>Design Model</a:t>
            </a:r>
          </a:p>
          <a:p>
            <a:pPr algn="l" marL="863599" indent="-431800" lvl="1">
              <a:lnSpc>
                <a:spcPts val="6799"/>
              </a:lnSpc>
              <a:buFont typeface="Arial"/>
              <a:buChar char="•"/>
            </a:pPr>
            <a:r>
              <a:rPr lang="en-US" b="true" sz="3999">
                <a:solidFill>
                  <a:srgbClr val="FBE5EE"/>
                </a:solidFill>
                <a:latin typeface="Poppins Medium"/>
                <a:ea typeface="Poppins Medium"/>
                <a:cs typeface="Poppins Medium"/>
                <a:sym typeface="Poppins Medium"/>
              </a:rPr>
              <a:t>System Image</a:t>
            </a:r>
          </a:p>
          <a:p>
            <a:pPr algn="l" marL="863599" indent="-431800" lvl="1">
              <a:lnSpc>
                <a:spcPts val="6799"/>
              </a:lnSpc>
              <a:buFont typeface="Arial"/>
              <a:buChar char="•"/>
            </a:pPr>
            <a:r>
              <a:rPr lang="en-US" b="true" sz="3999">
                <a:solidFill>
                  <a:srgbClr val="FBE5EE"/>
                </a:solidFill>
                <a:latin typeface="Poppins Medium"/>
                <a:ea typeface="Poppins Medium"/>
                <a:cs typeface="Poppins Medium"/>
                <a:sym typeface="Poppins Medium"/>
              </a:rPr>
              <a:t>User Model</a:t>
            </a:r>
          </a:p>
          <a:p>
            <a:pPr algn="l" marL="863599" indent="-431800" lvl="1">
              <a:lnSpc>
                <a:spcPts val="6799"/>
              </a:lnSpc>
              <a:buFont typeface="Arial"/>
              <a:buChar char="•"/>
            </a:pPr>
            <a:r>
              <a:rPr lang="en-US" b="true" sz="3999">
                <a:solidFill>
                  <a:srgbClr val="FBE5EE"/>
                </a:solidFill>
                <a:latin typeface="Poppins Medium"/>
                <a:ea typeface="Poppins Medium"/>
                <a:cs typeface="Poppins Medium"/>
                <a:sym typeface="Poppins Medium"/>
              </a:rPr>
              <a:t>Metaphor</a:t>
            </a:r>
          </a:p>
          <a:p>
            <a:pPr algn="l" marL="863599" indent="-431800" lvl="1">
              <a:lnSpc>
                <a:spcPts val="6799"/>
              </a:lnSpc>
              <a:buFont typeface="Arial"/>
              <a:buChar char="•"/>
            </a:pPr>
            <a:r>
              <a:rPr lang="en-US" b="true" sz="3999">
                <a:solidFill>
                  <a:srgbClr val="FBE5EE"/>
                </a:solidFill>
                <a:latin typeface="Poppins Medium"/>
                <a:ea typeface="Poppins Medium"/>
                <a:cs typeface="Poppins Medium"/>
                <a:sym typeface="Poppins Medium"/>
              </a:rPr>
              <a:t>Analogy</a:t>
            </a:r>
          </a:p>
        </p:txBody>
      </p:sp>
      <p:sp>
        <p:nvSpPr>
          <p:cNvPr name="TextBox 11" id="11"/>
          <p:cNvSpPr txBox="true"/>
          <p:nvPr/>
        </p:nvSpPr>
        <p:spPr>
          <a:xfrm rot="0">
            <a:off x="8665458" y="1793092"/>
            <a:ext cx="7951277" cy="1477893"/>
          </a:xfrm>
          <a:prstGeom prst="rect">
            <a:avLst/>
          </a:prstGeom>
        </p:spPr>
        <p:txBody>
          <a:bodyPr anchor="t" rtlCol="false" tIns="0" lIns="0" bIns="0" rIns="0">
            <a:spAutoFit/>
          </a:bodyPr>
          <a:lstStyle/>
          <a:p>
            <a:pPr algn="l">
              <a:lnSpc>
                <a:spcPts val="9935"/>
              </a:lnSpc>
            </a:pPr>
            <a:r>
              <a:rPr lang="en-US" b="true" sz="11039">
                <a:solidFill>
                  <a:srgbClr val="FBE5EE"/>
                </a:solidFill>
                <a:latin typeface="Poppins Ultra-Bold"/>
                <a:ea typeface="Poppins Ultra-Bold"/>
                <a:cs typeface="Poppins Ultra-Bold"/>
                <a:sym typeface="Poppins Ultra-Bold"/>
              </a:rPr>
              <a:t>DAFTAR </a:t>
            </a:r>
            <a:r>
              <a:rPr lang="en-US" b="true" sz="11039">
                <a:solidFill>
                  <a:srgbClr val="FBE5EE"/>
                </a:solidFill>
                <a:latin typeface="Poppins Ultra-Bold"/>
                <a:ea typeface="Poppins Ultra-Bold"/>
                <a:cs typeface="Poppins Ultra-Bold"/>
                <a:sym typeface="Poppins Ultra-Bold"/>
              </a:rPr>
              <a:t>ISI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43652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9" id="9"/>
          <p:cNvSpPr txBox="true"/>
          <p:nvPr/>
        </p:nvSpPr>
        <p:spPr>
          <a:xfrm rot="0">
            <a:off x="2430925" y="593316"/>
            <a:ext cx="13426150" cy="1803401"/>
          </a:xfrm>
          <a:prstGeom prst="rect">
            <a:avLst/>
          </a:prstGeom>
        </p:spPr>
        <p:txBody>
          <a:bodyPr anchor="t" rtlCol="false" tIns="0" lIns="0" bIns="0" rIns="0">
            <a:spAutoFit/>
          </a:bodyPr>
          <a:lstStyle/>
          <a:p>
            <a:pPr algn="ctr">
              <a:lnSpc>
                <a:spcPts val="13999"/>
              </a:lnSpc>
            </a:pPr>
            <a:r>
              <a:rPr lang="en-US" sz="9999" b="true">
                <a:solidFill>
                  <a:srgbClr val="FBE5EE"/>
                </a:solidFill>
                <a:latin typeface="Poppins Bold"/>
                <a:ea typeface="Poppins Bold"/>
                <a:cs typeface="Poppins Bold"/>
                <a:sym typeface="Poppins Bold"/>
              </a:rPr>
              <a:t>Direct Manipulation</a:t>
            </a:r>
          </a:p>
        </p:txBody>
      </p:sp>
      <p:sp>
        <p:nvSpPr>
          <p:cNvPr name="Freeform 10" id="10"/>
          <p:cNvSpPr/>
          <p:nvPr/>
        </p:nvSpPr>
        <p:spPr>
          <a:xfrm flipH="false" flipV="false" rot="0">
            <a:off x="1657135" y="2983835"/>
            <a:ext cx="4247336" cy="5788533"/>
          </a:xfrm>
          <a:custGeom>
            <a:avLst/>
            <a:gdLst/>
            <a:ahLst/>
            <a:cxnLst/>
            <a:rect r="r" b="b" t="t" l="l"/>
            <a:pathLst>
              <a:path h="5788533" w="4247336">
                <a:moveTo>
                  <a:pt x="0" y="0"/>
                </a:moveTo>
                <a:lnTo>
                  <a:pt x="4247336" y="0"/>
                </a:lnTo>
                <a:lnTo>
                  <a:pt x="4247336" y="5788533"/>
                </a:lnTo>
                <a:lnTo>
                  <a:pt x="0" y="5788533"/>
                </a:lnTo>
                <a:lnTo>
                  <a:pt x="0" y="0"/>
                </a:lnTo>
                <a:close/>
              </a:path>
            </a:pathLst>
          </a:custGeom>
          <a:blipFill>
            <a:blip r:embed="rId8"/>
            <a:stretch>
              <a:fillRect l="0" t="0" r="0" b="0"/>
            </a:stretch>
          </a:blipFill>
        </p:spPr>
      </p:sp>
      <p:sp>
        <p:nvSpPr>
          <p:cNvPr name="TextBox 11" id="11"/>
          <p:cNvSpPr txBox="true"/>
          <p:nvPr/>
        </p:nvSpPr>
        <p:spPr>
          <a:xfrm rot="0">
            <a:off x="6768765" y="2907635"/>
            <a:ext cx="10490535" cy="2389300"/>
          </a:xfrm>
          <a:prstGeom prst="rect">
            <a:avLst/>
          </a:prstGeom>
        </p:spPr>
        <p:txBody>
          <a:bodyPr anchor="t" rtlCol="false" tIns="0" lIns="0" bIns="0" rIns="0">
            <a:spAutoFit/>
          </a:bodyPr>
          <a:lstStyle/>
          <a:p>
            <a:pPr algn="just">
              <a:lnSpc>
                <a:spcPts val="3756"/>
              </a:lnSpc>
            </a:pPr>
            <a:r>
              <a:rPr lang="en-US" sz="2683">
                <a:solidFill>
                  <a:srgbClr val="FFFFFF"/>
                </a:solidFill>
                <a:latin typeface="Poppins"/>
                <a:ea typeface="Poppins"/>
                <a:cs typeface="Poppins"/>
                <a:sym typeface="Poppins"/>
              </a:rPr>
              <a:t>Metafora HCI dimana pengguna berinteraksi langsung dengan objek-objek pada layar tampilan. Metafora desktop adalah pendekatan manipulasi langsung, di mana layar tampilan mencakup susunan objek-objek umum yang biasanya ditemukan di meja kerja.</a:t>
            </a:r>
          </a:p>
        </p:txBody>
      </p:sp>
      <p:sp>
        <p:nvSpPr>
          <p:cNvPr name="Freeform 12" id="12"/>
          <p:cNvSpPr/>
          <p:nvPr/>
        </p:nvSpPr>
        <p:spPr>
          <a:xfrm flipH="false" flipV="false" rot="0">
            <a:off x="10391536" y="5533678"/>
            <a:ext cx="3816892" cy="3816892"/>
          </a:xfrm>
          <a:custGeom>
            <a:avLst/>
            <a:gdLst/>
            <a:ahLst/>
            <a:cxnLst/>
            <a:rect r="r" b="b" t="t" l="l"/>
            <a:pathLst>
              <a:path h="3816892" w="3816892">
                <a:moveTo>
                  <a:pt x="0" y="0"/>
                </a:moveTo>
                <a:lnTo>
                  <a:pt x="3816892" y="0"/>
                </a:lnTo>
                <a:lnTo>
                  <a:pt x="3816892" y="3816892"/>
                </a:lnTo>
                <a:lnTo>
                  <a:pt x="0" y="3816892"/>
                </a:lnTo>
                <a:lnTo>
                  <a:pt x="0" y="0"/>
                </a:lnTo>
                <a:close/>
              </a:path>
            </a:pathLst>
          </a:custGeom>
          <a:blipFill>
            <a:blip r:embed="rId9"/>
            <a:stretch>
              <a:fillRect l="0" t="0" r="0" b="0"/>
            </a:stretch>
          </a:blipFill>
        </p:spPr>
      </p:sp>
      <p:sp>
        <p:nvSpPr>
          <p:cNvPr name="Freeform 13" id="13"/>
          <p:cNvSpPr/>
          <p:nvPr/>
        </p:nvSpPr>
        <p:spPr>
          <a:xfrm flipH="false" flipV="false" rot="0">
            <a:off x="6768765" y="5625947"/>
            <a:ext cx="3562352" cy="3632353"/>
          </a:xfrm>
          <a:custGeom>
            <a:avLst/>
            <a:gdLst/>
            <a:ahLst/>
            <a:cxnLst/>
            <a:rect r="r" b="b" t="t" l="l"/>
            <a:pathLst>
              <a:path h="3632353" w="3562352">
                <a:moveTo>
                  <a:pt x="0" y="0"/>
                </a:moveTo>
                <a:lnTo>
                  <a:pt x="3562351" y="0"/>
                </a:lnTo>
                <a:lnTo>
                  <a:pt x="3562351" y="3632353"/>
                </a:lnTo>
                <a:lnTo>
                  <a:pt x="0" y="3632353"/>
                </a:lnTo>
                <a:lnTo>
                  <a:pt x="0" y="0"/>
                </a:lnTo>
                <a:close/>
              </a:path>
            </a:pathLst>
          </a:custGeom>
          <a:blipFill>
            <a:blip r:embed="rId10"/>
            <a:stretch>
              <a:fillRect l="-8867" t="-8696" r="-8867" b="-15857"/>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43652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9" id="9"/>
          <p:cNvSpPr txBox="true"/>
          <p:nvPr/>
        </p:nvSpPr>
        <p:spPr>
          <a:xfrm rot="0">
            <a:off x="2225923" y="593316"/>
            <a:ext cx="13836154" cy="1803401"/>
          </a:xfrm>
          <a:prstGeom prst="rect">
            <a:avLst/>
          </a:prstGeom>
        </p:spPr>
        <p:txBody>
          <a:bodyPr anchor="t" rtlCol="false" tIns="0" lIns="0" bIns="0" rIns="0">
            <a:spAutoFit/>
          </a:bodyPr>
          <a:lstStyle/>
          <a:p>
            <a:pPr algn="ctr">
              <a:lnSpc>
                <a:spcPts val="13999"/>
              </a:lnSpc>
            </a:pPr>
            <a:r>
              <a:rPr lang="en-US" sz="9999" b="true">
                <a:solidFill>
                  <a:srgbClr val="FBE5EE"/>
                </a:solidFill>
                <a:latin typeface="Poppins Bold"/>
                <a:ea typeface="Poppins Bold"/>
                <a:cs typeface="Poppins Bold"/>
                <a:sym typeface="Poppins Bold"/>
              </a:rPr>
              <a:t>Document Metaphor</a:t>
            </a:r>
          </a:p>
        </p:txBody>
      </p:sp>
      <p:sp>
        <p:nvSpPr>
          <p:cNvPr name="Freeform 10" id="10"/>
          <p:cNvSpPr/>
          <p:nvPr/>
        </p:nvSpPr>
        <p:spPr>
          <a:xfrm flipH="false" flipV="false" rot="0">
            <a:off x="1657135" y="2983835"/>
            <a:ext cx="4247336" cy="5788533"/>
          </a:xfrm>
          <a:custGeom>
            <a:avLst/>
            <a:gdLst/>
            <a:ahLst/>
            <a:cxnLst/>
            <a:rect r="r" b="b" t="t" l="l"/>
            <a:pathLst>
              <a:path h="5788533" w="4247336">
                <a:moveTo>
                  <a:pt x="0" y="0"/>
                </a:moveTo>
                <a:lnTo>
                  <a:pt x="4247336" y="0"/>
                </a:lnTo>
                <a:lnTo>
                  <a:pt x="4247336" y="5788533"/>
                </a:lnTo>
                <a:lnTo>
                  <a:pt x="0" y="5788533"/>
                </a:lnTo>
                <a:lnTo>
                  <a:pt x="0" y="0"/>
                </a:lnTo>
                <a:close/>
              </a:path>
            </a:pathLst>
          </a:custGeom>
          <a:blipFill>
            <a:blip r:embed="rId8"/>
            <a:stretch>
              <a:fillRect l="0" t="0" r="0" b="0"/>
            </a:stretch>
          </a:blipFill>
        </p:spPr>
      </p:sp>
      <p:sp>
        <p:nvSpPr>
          <p:cNvPr name="TextBox 11" id="11"/>
          <p:cNvSpPr txBox="true"/>
          <p:nvPr/>
        </p:nvSpPr>
        <p:spPr>
          <a:xfrm rot="0">
            <a:off x="6768765" y="2907635"/>
            <a:ext cx="10490535" cy="1913050"/>
          </a:xfrm>
          <a:prstGeom prst="rect">
            <a:avLst/>
          </a:prstGeom>
        </p:spPr>
        <p:txBody>
          <a:bodyPr anchor="t" rtlCol="false" tIns="0" lIns="0" bIns="0" rIns="0">
            <a:spAutoFit/>
          </a:bodyPr>
          <a:lstStyle/>
          <a:p>
            <a:pPr algn="just">
              <a:lnSpc>
                <a:spcPts val="3756"/>
              </a:lnSpc>
            </a:pPr>
            <a:r>
              <a:rPr lang="en-US" sz="2683">
                <a:solidFill>
                  <a:srgbClr val="FFFFFF"/>
                </a:solidFill>
                <a:latin typeface="Poppins"/>
                <a:ea typeface="Poppins"/>
                <a:cs typeface="Poppins"/>
                <a:sym typeface="Poppins"/>
              </a:rPr>
              <a:t>Adalah salah satu jenis metafora dalam interaksi manusia-komputer (HCI) yang memungkinkan pengguna untuk berinteraksi dengan data dan informasi seolah-olah mereka sedang bekerja dengan dokumen fisik.</a:t>
            </a:r>
          </a:p>
        </p:txBody>
      </p:sp>
      <p:sp>
        <p:nvSpPr>
          <p:cNvPr name="Freeform 12" id="12"/>
          <p:cNvSpPr/>
          <p:nvPr/>
        </p:nvSpPr>
        <p:spPr>
          <a:xfrm flipH="false" flipV="false" rot="0">
            <a:off x="6768765" y="5307502"/>
            <a:ext cx="3950798" cy="3950798"/>
          </a:xfrm>
          <a:custGeom>
            <a:avLst/>
            <a:gdLst/>
            <a:ahLst/>
            <a:cxnLst/>
            <a:rect r="r" b="b" t="t" l="l"/>
            <a:pathLst>
              <a:path h="3950798" w="3950798">
                <a:moveTo>
                  <a:pt x="0" y="0"/>
                </a:moveTo>
                <a:lnTo>
                  <a:pt x="3950798" y="0"/>
                </a:lnTo>
                <a:lnTo>
                  <a:pt x="3950798" y="3950798"/>
                </a:lnTo>
                <a:lnTo>
                  <a:pt x="0" y="3950798"/>
                </a:lnTo>
                <a:lnTo>
                  <a:pt x="0" y="0"/>
                </a:lnTo>
                <a:close/>
              </a:path>
            </a:pathLst>
          </a:custGeom>
          <a:blipFill>
            <a:blip r:embed="rId9"/>
            <a:stretch>
              <a:fillRect l="0" t="0" r="0" b="0"/>
            </a:stretch>
          </a:blipFill>
        </p:spPr>
      </p:sp>
      <p:sp>
        <p:nvSpPr>
          <p:cNvPr name="Freeform 13" id="13"/>
          <p:cNvSpPr/>
          <p:nvPr/>
        </p:nvSpPr>
        <p:spPr>
          <a:xfrm flipH="false" flipV="false" rot="0">
            <a:off x="10719563" y="5143500"/>
            <a:ext cx="3967876" cy="4114800"/>
          </a:xfrm>
          <a:custGeom>
            <a:avLst/>
            <a:gdLst/>
            <a:ahLst/>
            <a:cxnLst/>
            <a:rect r="r" b="b" t="t" l="l"/>
            <a:pathLst>
              <a:path h="4114800" w="3967876">
                <a:moveTo>
                  <a:pt x="0" y="0"/>
                </a:moveTo>
                <a:lnTo>
                  <a:pt x="3967876" y="0"/>
                </a:lnTo>
                <a:lnTo>
                  <a:pt x="3967876" y="4114800"/>
                </a:lnTo>
                <a:lnTo>
                  <a:pt x="0" y="4114800"/>
                </a:lnTo>
                <a:lnTo>
                  <a:pt x="0" y="0"/>
                </a:lnTo>
                <a:close/>
              </a:path>
            </a:pathLst>
          </a:custGeom>
          <a:blipFill>
            <a:blip r:embed="rId10"/>
            <a:stretch>
              <a:fillRect l="-8097" t="-4531" r="-8097" b="-7515"/>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43652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9" id="9"/>
          <p:cNvSpPr txBox="true"/>
          <p:nvPr/>
        </p:nvSpPr>
        <p:spPr>
          <a:xfrm rot="0">
            <a:off x="2225923" y="593316"/>
            <a:ext cx="13836154" cy="1803401"/>
          </a:xfrm>
          <a:prstGeom prst="rect">
            <a:avLst/>
          </a:prstGeom>
        </p:spPr>
        <p:txBody>
          <a:bodyPr anchor="t" rtlCol="false" tIns="0" lIns="0" bIns="0" rIns="0">
            <a:spAutoFit/>
          </a:bodyPr>
          <a:lstStyle/>
          <a:p>
            <a:pPr algn="ctr">
              <a:lnSpc>
                <a:spcPts val="13999"/>
              </a:lnSpc>
            </a:pPr>
            <a:r>
              <a:rPr lang="en-US" sz="9999" b="true">
                <a:solidFill>
                  <a:srgbClr val="FBE5EE"/>
                </a:solidFill>
                <a:latin typeface="Poppins Bold"/>
                <a:ea typeface="Poppins Bold"/>
                <a:cs typeface="Poppins Bold"/>
                <a:sym typeface="Poppins Bold"/>
              </a:rPr>
              <a:t>Dialog Metaphor</a:t>
            </a:r>
          </a:p>
        </p:txBody>
      </p:sp>
      <p:sp>
        <p:nvSpPr>
          <p:cNvPr name="Freeform 10" id="10"/>
          <p:cNvSpPr/>
          <p:nvPr/>
        </p:nvSpPr>
        <p:spPr>
          <a:xfrm flipH="false" flipV="false" rot="0">
            <a:off x="1657135" y="2983835"/>
            <a:ext cx="4247336" cy="5788533"/>
          </a:xfrm>
          <a:custGeom>
            <a:avLst/>
            <a:gdLst/>
            <a:ahLst/>
            <a:cxnLst/>
            <a:rect r="r" b="b" t="t" l="l"/>
            <a:pathLst>
              <a:path h="5788533" w="4247336">
                <a:moveTo>
                  <a:pt x="0" y="0"/>
                </a:moveTo>
                <a:lnTo>
                  <a:pt x="4247336" y="0"/>
                </a:lnTo>
                <a:lnTo>
                  <a:pt x="4247336" y="5788533"/>
                </a:lnTo>
                <a:lnTo>
                  <a:pt x="0" y="5788533"/>
                </a:lnTo>
                <a:lnTo>
                  <a:pt x="0" y="0"/>
                </a:lnTo>
                <a:close/>
              </a:path>
            </a:pathLst>
          </a:custGeom>
          <a:blipFill>
            <a:blip r:embed="rId8"/>
            <a:stretch>
              <a:fillRect l="0" t="0" r="0" b="0"/>
            </a:stretch>
          </a:blipFill>
        </p:spPr>
      </p:sp>
      <p:sp>
        <p:nvSpPr>
          <p:cNvPr name="TextBox 11" id="11"/>
          <p:cNvSpPr txBox="true"/>
          <p:nvPr/>
        </p:nvSpPr>
        <p:spPr>
          <a:xfrm rot="0">
            <a:off x="6768765" y="2907635"/>
            <a:ext cx="10490535" cy="1913050"/>
          </a:xfrm>
          <a:prstGeom prst="rect">
            <a:avLst/>
          </a:prstGeom>
        </p:spPr>
        <p:txBody>
          <a:bodyPr anchor="t" rtlCol="false" tIns="0" lIns="0" bIns="0" rIns="0">
            <a:spAutoFit/>
          </a:bodyPr>
          <a:lstStyle/>
          <a:p>
            <a:pPr algn="just">
              <a:lnSpc>
                <a:spcPts val="3756"/>
              </a:lnSpc>
            </a:pPr>
            <a:r>
              <a:rPr lang="en-US" sz="2683">
                <a:solidFill>
                  <a:srgbClr val="FFFFFF"/>
                </a:solidFill>
                <a:latin typeface="Poppins"/>
                <a:ea typeface="Poppins"/>
                <a:cs typeface="Poppins"/>
                <a:sym typeface="Poppins"/>
              </a:rPr>
              <a:t>Interaksi dengan komputer mirip dengan percakapan atau dialog. Pengguna meminta sesuatu kepada komputer, dan komputer merespons. Komputer mungkin juga meminta sesuatu dari pengguna, lalu pengguna merespons.</a:t>
            </a:r>
          </a:p>
        </p:txBody>
      </p:sp>
      <p:sp>
        <p:nvSpPr>
          <p:cNvPr name="Freeform 12" id="12"/>
          <p:cNvSpPr/>
          <p:nvPr/>
        </p:nvSpPr>
        <p:spPr>
          <a:xfrm flipH="false" flipV="false" rot="0">
            <a:off x="6768765" y="5237375"/>
            <a:ext cx="4179499" cy="4051181"/>
          </a:xfrm>
          <a:custGeom>
            <a:avLst/>
            <a:gdLst/>
            <a:ahLst/>
            <a:cxnLst/>
            <a:rect r="r" b="b" t="t" l="l"/>
            <a:pathLst>
              <a:path h="4051181" w="4179499">
                <a:moveTo>
                  <a:pt x="0" y="0"/>
                </a:moveTo>
                <a:lnTo>
                  <a:pt x="4179499" y="0"/>
                </a:lnTo>
                <a:lnTo>
                  <a:pt x="4179499" y="4051181"/>
                </a:lnTo>
                <a:lnTo>
                  <a:pt x="0" y="4051181"/>
                </a:lnTo>
                <a:lnTo>
                  <a:pt x="0" y="0"/>
                </a:lnTo>
                <a:close/>
              </a:path>
            </a:pathLst>
          </a:custGeom>
          <a:blipFill>
            <a:blip r:embed="rId9"/>
            <a:stretch>
              <a:fillRect l="0" t="0" r="0" b="0"/>
            </a:stretch>
          </a:blipFill>
        </p:spPr>
      </p:sp>
      <p:sp>
        <p:nvSpPr>
          <p:cNvPr name="Freeform 13" id="13"/>
          <p:cNvSpPr/>
          <p:nvPr/>
        </p:nvSpPr>
        <p:spPr>
          <a:xfrm flipH="false" flipV="false" rot="0">
            <a:off x="11287191" y="5201152"/>
            <a:ext cx="5319832" cy="4057148"/>
          </a:xfrm>
          <a:custGeom>
            <a:avLst/>
            <a:gdLst/>
            <a:ahLst/>
            <a:cxnLst/>
            <a:rect r="r" b="b" t="t" l="l"/>
            <a:pathLst>
              <a:path h="4057148" w="5319832">
                <a:moveTo>
                  <a:pt x="0" y="0"/>
                </a:moveTo>
                <a:lnTo>
                  <a:pt x="5319832" y="0"/>
                </a:lnTo>
                <a:lnTo>
                  <a:pt x="5319832" y="4057148"/>
                </a:lnTo>
                <a:lnTo>
                  <a:pt x="0" y="4057148"/>
                </a:lnTo>
                <a:lnTo>
                  <a:pt x="0" y="0"/>
                </a:lnTo>
                <a:close/>
              </a:path>
            </a:pathLst>
          </a:custGeom>
          <a:blipFill>
            <a:blip r:embed="rId10"/>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739993"/>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5340912" y="1503960"/>
            <a:ext cx="7606177" cy="5419401"/>
          </a:xfrm>
          <a:custGeom>
            <a:avLst/>
            <a:gdLst/>
            <a:ahLst/>
            <a:cxnLst/>
            <a:rect r="r" b="b" t="t" l="l"/>
            <a:pathLst>
              <a:path h="5419401" w="7606177">
                <a:moveTo>
                  <a:pt x="0" y="0"/>
                </a:moveTo>
                <a:lnTo>
                  <a:pt x="7606176" y="0"/>
                </a:lnTo>
                <a:lnTo>
                  <a:pt x="7606176" y="5419401"/>
                </a:lnTo>
                <a:lnTo>
                  <a:pt x="0" y="5419401"/>
                </a:lnTo>
                <a:lnTo>
                  <a:pt x="0" y="0"/>
                </a:lnTo>
                <a:close/>
              </a:path>
            </a:pathLst>
          </a:custGeom>
          <a:blipFill>
            <a:blip r:embed="rId8"/>
            <a:stretch>
              <a:fillRect l="0" t="0" r="0" b="0"/>
            </a:stretch>
          </a:blipFill>
        </p:spPr>
      </p:sp>
      <p:sp>
        <p:nvSpPr>
          <p:cNvPr name="TextBox 11" id="11"/>
          <p:cNvSpPr txBox="true"/>
          <p:nvPr/>
        </p:nvSpPr>
        <p:spPr>
          <a:xfrm rot="0">
            <a:off x="4403757" y="6993624"/>
            <a:ext cx="9480487" cy="1803401"/>
          </a:xfrm>
          <a:prstGeom prst="rect">
            <a:avLst/>
          </a:prstGeom>
        </p:spPr>
        <p:txBody>
          <a:bodyPr anchor="t" rtlCol="false" tIns="0" lIns="0" bIns="0" rIns="0">
            <a:spAutoFit/>
          </a:bodyPr>
          <a:lstStyle/>
          <a:p>
            <a:pPr algn="ctr">
              <a:lnSpc>
                <a:spcPts val="13999"/>
              </a:lnSpc>
            </a:pPr>
            <a:r>
              <a:rPr lang="en-US" sz="9999" b="true">
                <a:solidFill>
                  <a:srgbClr val="FBE5EE"/>
                </a:solidFill>
                <a:latin typeface="Poppins Bold"/>
                <a:ea typeface="Poppins Bold"/>
                <a:cs typeface="Poppins Bold"/>
                <a:sym typeface="Poppins Bold"/>
              </a:rPr>
              <a:t>ANALOGY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739993"/>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2081755" y="1381648"/>
            <a:ext cx="5407899" cy="7370220"/>
          </a:xfrm>
          <a:custGeom>
            <a:avLst/>
            <a:gdLst/>
            <a:ahLst/>
            <a:cxnLst/>
            <a:rect r="r" b="b" t="t" l="l"/>
            <a:pathLst>
              <a:path h="7370220" w="5407899">
                <a:moveTo>
                  <a:pt x="0" y="0"/>
                </a:moveTo>
                <a:lnTo>
                  <a:pt x="5407899" y="0"/>
                </a:lnTo>
                <a:lnTo>
                  <a:pt x="5407899" y="7370220"/>
                </a:lnTo>
                <a:lnTo>
                  <a:pt x="0" y="7370220"/>
                </a:lnTo>
                <a:lnTo>
                  <a:pt x="0" y="0"/>
                </a:lnTo>
                <a:close/>
              </a:path>
            </a:pathLst>
          </a:custGeom>
          <a:blipFill>
            <a:blip r:embed="rId8"/>
            <a:stretch>
              <a:fillRect l="0" t="0" r="0" b="0"/>
            </a:stretch>
          </a:blipFill>
        </p:spPr>
      </p:sp>
      <p:sp>
        <p:nvSpPr>
          <p:cNvPr name="TextBox 11" id="11"/>
          <p:cNvSpPr txBox="true"/>
          <p:nvPr/>
        </p:nvSpPr>
        <p:spPr>
          <a:xfrm rot="0">
            <a:off x="8204226" y="1095898"/>
            <a:ext cx="8680387"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ANALOGY</a:t>
            </a:r>
          </a:p>
        </p:txBody>
      </p:sp>
      <p:sp>
        <p:nvSpPr>
          <p:cNvPr name="TextBox 12" id="12"/>
          <p:cNvSpPr txBox="true"/>
          <p:nvPr/>
        </p:nvSpPr>
        <p:spPr>
          <a:xfrm rot="0">
            <a:off x="8204226" y="3626855"/>
            <a:ext cx="8680387" cy="901700"/>
          </a:xfrm>
          <a:prstGeom prst="rect">
            <a:avLst/>
          </a:prstGeom>
        </p:spPr>
        <p:txBody>
          <a:bodyPr anchor="t" rtlCol="false" tIns="0" lIns="0" bIns="0" rIns="0">
            <a:spAutoFit/>
          </a:bodyPr>
          <a:lstStyle/>
          <a:p>
            <a:pPr algn="l">
              <a:lnSpc>
                <a:spcPts val="7000"/>
              </a:lnSpc>
            </a:pPr>
            <a:r>
              <a:rPr lang="en-US" sz="5000" b="true">
                <a:solidFill>
                  <a:srgbClr val="FBE5EE"/>
                </a:solidFill>
                <a:latin typeface="Poppins Medium"/>
                <a:ea typeface="Poppins Medium"/>
                <a:cs typeface="Poppins Medium"/>
                <a:sym typeface="Poppins Medium"/>
              </a:rPr>
              <a:t>Problem Solving</a:t>
            </a:r>
          </a:p>
        </p:txBody>
      </p:sp>
      <p:sp>
        <p:nvSpPr>
          <p:cNvPr name="TextBox 13" id="13"/>
          <p:cNvSpPr txBox="true"/>
          <p:nvPr/>
        </p:nvSpPr>
        <p:spPr>
          <a:xfrm rot="0">
            <a:off x="8204226" y="4633931"/>
            <a:ext cx="8680387" cy="1076325"/>
          </a:xfrm>
          <a:prstGeom prst="rect">
            <a:avLst/>
          </a:prstGeom>
        </p:spPr>
        <p:txBody>
          <a:bodyPr anchor="t" rtlCol="false" tIns="0" lIns="0" bIns="0" rIns="0">
            <a:spAutoFit/>
          </a:bodyPr>
          <a:lstStyle/>
          <a:p>
            <a:pPr algn="l">
              <a:lnSpc>
                <a:spcPts val="4200"/>
              </a:lnSpc>
            </a:pPr>
            <a:r>
              <a:rPr lang="en-US" sz="3000">
                <a:solidFill>
                  <a:srgbClr val="FBE5EE"/>
                </a:solidFill>
                <a:latin typeface="Poppins Light"/>
                <a:ea typeface="Poppins Light"/>
                <a:cs typeface="Poppins Light"/>
                <a:sym typeface="Poppins Light"/>
              </a:rPr>
              <a:t>Dilakukan dengan memetakan pemahaman yang terkait dengan domain yang serupa</a:t>
            </a:r>
          </a:p>
        </p:txBody>
      </p:sp>
      <p:sp>
        <p:nvSpPr>
          <p:cNvPr name="TextBox 14" id="14"/>
          <p:cNvSpPr txBox="true"/>
          <p:nvPr/>
        </p:nvSpPr>
        <p:spPr>
          <a:xfrm rot="0">
            <a:off x="8204226" y="6135067"/>
            <a:ext cx="8680387" cy="901700"/>
          </a:xfrm>
          <a:prstGeom prst="rect">
            <a:avLst/>
          </a:prstGeom>
        </p:spPr>
        <p:txBody>
          <a:bodyPr anchor="t" rtlCol="false" tIns="0" lIns="0" bIns="0" rIns="0">
            <a:spAutoFit/>
          </a:bodyPr>
          <a:lstStyle/>
          <a:p>
            <a:pPr algn="l">
              <a:lnSpc>
                <a:spcPts val="7000"/>
              </a:lnSpc>
            </a:pPr>
            <a:r>
              <a:rPr lang="en-US" sz="5000" b="true">
                <a:solidFill>
                  <a:srgbClr val="FBE5EE"/>
                </a:solidFill>
                <a:latin typeface="Poppins Medium"/>
                <a:ea typeface="Poppins Medium"/>
                <a:cs typeface="Poppins Medium"/>
                <a:sym typeface="Poppins Medium"/>
              </a:rPr>
              <a:t>Similiarity</a:t>
            </a:r>
          </a:p>
        </p:txBody>
      </p:sp>
      <p:sp>
        <p:nvSpPr>
          <p:cNvPr name="TextBox 15" id="15"/>
          <p:cNvSpPr txBox="true"/>
          <p:nvPr/>
        </p:nvSpPr>
        <p:spPr>
          <a:xfrm rot="0">
            <a:off x="8204226" y="7142143"/>
            <a:ext cx="8680387" cy="1609725"/>
          </a:xfrm>
          <a:prstGeom prst="rect">
            <a:avLst/>
          </a:prstGeom>
        </p:spPr>
        <p:txBody>
          <a:bodyPr anchor="t" rtlCol="false" tIns="0" lIns="0" bIns="0" rIns="0">
            <a:spAutoFit/>
          </a:bodyPr>
          <a:lstStyle/>
          <a:p>
            <a:pPr algn="l">
              <a:lnSpc>
                <a:spcPts val="4200"/>
              </a:lnSpc>
            </a:pPr>
            <a:r>
              <a:rPr lang="en-US" sz="3000">
                <a:solidFill>
                  <a:srgbClr val="FBE5EE"/>
                </a:solidFill>
                <a:latin typeface="Poppins Light"/>
                <a:ea typeface="Poppins Light"/>
                <a:cs typeface="Poppins Light"/>
                <a:sym typeface="Poppins Light"/>
              </a:rPr>
              <a:t>Kemiripan antara domain yang diketahui dan domain yang serupa akan dicatat dan dibandingkan untuk menyelesaikan masalah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739993"/>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1618331" y="2627809"/>
            <a:ext cx="6269674" cy="6446965"/>
          </a:xfrm>
          <a:custGeom>
            <a:avLst/>
            <a:gdLst/>
            <a:ahLst/>
            <a:cxnLst/>
            <a:rect r="r" b="b" t="t" l="l"/>
            <a:pathLst>
              <a:path h="6446965" w="6269674">
                <a:moveTo>
                  <a:pt x="0" y="0"/>
                </a:moveTo>
                <a:lnTo>
                  <a:pt x="6269674" y="0"/>
                </a:lnTo>
                <a:lnTo>
                  <a:pt x="6269674" y="6446966"/>
                </a:lnTo>
                <a:lnTo>
                  <a:pt x="0" y="6446966"/>
                </a:lnTo>
                <a:lnTo>
                  <a:pt x="0" y="0"/>
                </a:lnTo>
                <a:close/>
              </a:path>
            </a:pathLst>
          </a:custGeom>
          <a:blipFill>
            <a:blip r:embed="rId8"/>
            <a:stretch>
              <a:fillRect l="0" t="0" r="0" b="0"/>
            </a:stretch>
          </a:blipFill>
        </p:spPr>
      </p:sp>
      <p:sp>
        <p:nvSpPr>
          <p:cNvPr name="TextBox 11" id="11"/>
          <p:cNvSpPr txBox="true"/>
          <p:nvPr/>
        </p:nvSpPr>
        <p:spPr>
          <a:xfrm rot="0">
            <a:off x="1028700" y="790575"/>
            <a:ext cx="16230600" cy="1454149"/>
          </a:xfrm>
          <a:prstGeom prst="rect">
            <a:avLst/>
          </a:prstGeom>
        </p:spPr>
        <p:txBody>
          <a:bodyPr anchor="t" rtlCol="false" tIns="0" lIns="0" bIns="0" rIns="0">
            <a:spAutoFit/>
          </a:bodyPr>
          <a:lstStyle/>
          <a:p>
            <a:pPr algn="ctr">
              <a:lnSpc>
                <a:spcPts val="11200"/>
              </a:lnSpc>
            </a:pPr>
            <a:r>
              <a:rPr lang="en-US" sz="8000" b="true">
                <a:solidFill>
                  <a:srgbClr val="FBE5EE"/>
                </a:solidFill>
                <a:latin typeface="Poppins Bold"/>
                <a:ea typeface="Poppins Bold"/>
                <a:cs typeface="Poppins Bold"/>
                <a:sym typeface="Poppins Bold"/>
              </a:rPr>
              <a:t>Step Using Analogy</a:t>
            </a:r>
          </a:p>
        </p:txBody>
      </p:sp>
      <p:sp>
        <p:nvSpPr>
          <p:cNvPr name="TextBox 12" id="12"/>
          <p:cNvSpPr txBox="true"/>
          <p:nvPr/>
        </p:nvSpPr>
        <p:spPr>
          <a:xfrm rot="0">
            <a:off x="8227332" y="2797577"/>
            <a:ext cx="8634175" cy="5993130"/>
          </a:xfrm>
          <a:prstGeom prst="rect">
            <a:avLst/>
          </a:prstGeom>
        </p:spPr>
        <p:txBody>
          <a:bodyPr anchor="t" rtlCol="false" tIns="0" lIns="0" bIns="0" rIns="0">
            <a:spAutoFit/>
          </a:bodyPr>
          <a:lstStyle/>
          <a:p>
            <a:pPr algn="l" marL="690877" indent="-345439" lvl="1">
              <a:lnSpc>
                <a:spcPts val="4799"/>
              </a:lnSpc>
              <a:buFont typeface="Arial"/>
              <a:buChar char="•"/>
            </a:pPr>
            <a:r>
              <a:rPr lang="en-US" sz="3199">
                <a:solidFill>
                  <a:srgbClr val="FBE5EE"/>
                </a:solidFill>
                <a:latin typeface="Poppins Light"/>
                <a:ea typeface="Poppins Light"/>
                <a:cs typeface="Poppins Light"/>
                <a:sym typeface="Poppins Light"/>
              </a:rPr>
              <a:t>Melakukan identifikasi masalah yang perlu diselesaikan</a:t>
            </a:r>
          </a:p>
          <a:p>
            <a:pPr algn="l" marL="690877" indent="-345439" lvl="1">
              <a:lnSpc>
                <a:spcPts val="4799"/>
              </a:lnSpc>
              <a:buFont typeface="Arial"/>
              <a:buChar char="•"/>
            </a:pPr>
            <a:r>
              <a:rPr lang="en-US" sz="3199">
                <a:solidFill>
                  <a:srgbClr val="FBE5EE"/>
                </a:solidFill>
                <a:latin typeface="Poppins Light"/>
                <a:ea typeface="Poppins Light"/>
                <a:cs typeface="Poppins Light"/>
                <a:sym typeface="Poppins Light"/>
              </a:rPr>
              <a:t>Mengingat situasi serupa yang sudah dikenal (similiar)</a:t>
            </a:r>
          </a:p>
          <a:p>
            <a:pPr algn="l" marL="690877" indent="-345439" lvl="1">
              <a:lnSpc>
                <a:spcPts val="4799"/>
              </a:lnSpc>
              <a:buFont typeface="Arial"/>
              <a:buChar char="•"/>
            </a:pPr>
            <a:r>
              <a:rPr lang="en-US" sz="3199">
                <a:solidFill>
                  <a:srgbClr val="FBE5EE"/>
                </a:solidFill>
                <a:latin typeface="Poppins Light"/>
                <a:ea typeface="Poppins Light"/>
                <a:cs typeface="Poppins Light"/>
                <a:sym typeface="Poppins Light"/>
              </a:rPr>
              <a:t>Memetakan kesamaan antara situasi yang dikenal dan masalah baru</a:t>
            </a:r>
          </a:p>
          <a:p>
            <a:pPr algn="l" marL="690877" indent="-345439" lvl="1">
              <a:lnSpc>
                <a:spcPts val="4799"/>
              </a:lnSpc>
              <a:buFont typeface="Arial"/>
              <a:buChar char="•"/>
            </a:pPr>
            <a:r>
              <a:rPr lang="en-US" sz="3199">
                <a:solidFill>
                  <a:srgbClr val="FBE5EE"/>
                </a:solidFill>
                <a:latin typeface="Poppins Light"/>
                <a:ea typeface="Poppins Light"/>
                <a:cs typeface="Poppins Light"/>
                <a:sym typeface="Poppins Light"/>
              </a:rPr>
              <a:t>Mengadaptasi solusi dari situasi yang dikenal ke masalah baru</a:t>
            </a:r>
          </a:p>
          <a:p>
            <a:pPr algn="l" marL="690877" indent="-345439" lvl="1">
              <a:lnSpc>
                <a:spcPts val="4799"/>
              </a:lnSpc>
              <a:buFont typeface="Arial"/>
              <a:buChar char="•"/>
            </a:pPr>
            <a:r>
              <a:rPr lang="en-US" sz="3199">
                <a:solidFill>
                  <a:srgbClr val="FBE5EE"/>
                </a:solidFill>
                <a:latin typeface="Poppins Light"/>
                <a:ea typeface="Poppins Light"/>
                <a:cs typeface="Poppins Light"/>
                <a:sym typeface="Poppins Light"/>
              </a:rPr>
              <a:t>Mengevaluasi dan menyesuaikan solusi jika diperlukan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739993"/>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11694033" y="1028700"/>
            <a:ext cx="5565267" cy="8229600"/>
          </a:xfrm>
          <a:custGeom>
            <a:avLst/>
            <a:gdLst/>
            <a:ahLst/>
            <a:cxnLst/>
            <a:rect r="r" b="b" t="t" l="l"/>
            <a:pathLst>
              <a:path h="8229600" w="5565267">
                <a:moveTo>
                  <a:pt x="0" y="0"/>
                </a:moveTo>
                <a:lnTo>
                  <a:pt x="5565267" y="0"/>
                </a:lnTo>
                <a:lnTo>
                  <a:pt x="5565267" y="8229600"/>
                </a:lnTo>
                <a:lnTo>
                  <a:pt x="0" y="8229600"/>
                </a:lnTo>
                <a:lnTo>
                  <a:pt x="0" y="0"/>
                </a:lnTo>
                <a:close/>
              </a:path>
            </a:pathLst>
          </a:custGeom>
          <a:blipFill>
            <a:blip r:embed="rId8"/>
            <a:stretch>
              <a:fillRect l="0" t="0" r="0" b="0"/>
            </a:stretch>
          </a:blipFill>
        </p:spPr>
      </p:sp>
      <p:sp>
        <p:nvSpPr>
          <p:cNvPr name="TextBox 11" id="11"/>
          <p:cNvSpPr txBox="true"/>
          <p:nvPr/>
        </p:nvSpPr>
        <p:spPr>
          <a:xfrm rot="0">
            <a:off x="2081755" y="1179025"/>
            <a:ext cx="8680387" cy="1803401"/>
          </a:xfrm>
          <a:prstGeom prst="rect">
            <a:avLst/>
          </a:prstGeom>
        </p:spPr>
        <p:txBody>
          <a:bodyPr anchor="t" rtlCol="false" tIns="0" lIns="0" bIns="0" rIns="0">
            <a:spAutoFit/>
          </a:bodyPr>
          <a:lstStyle/>
          <a:p>
            <a:pPr algn="r">
              <a:lnSpc>
                <a:spcPts val="13999"/>
              </a:lnSpc>
            </a:pPr>
            <a:r>
              <a:rPr lang="en-US" sz="9999" b="true">
                <a:solidFill>
                  <a:srgbClr val="FBE5EE"/>
                </a:solidFill>
                <a:latin typeface="Poppins Bold"/>
                <a:ea typeface="Poppins Bold"/>
                <a:cs typeface="Poppins Bold"/>
                <a:sym typeface="Poppins Bold"/>
              </a:rPr>
              <a:t>Problem</a:t>
            </a:r>
          </a:p>
        </p:txBody>
      </p:sp>
      <p:sp>
        <p:nvSpPr>
          <p:cNvPr name="TextBox 12" id="12"/>
          <p:cNvSpPr txBox="true"/>
          <p:nvPr/>
        </p:nvSpPr>
        <p:spPr>
          <a:xfrm rot="0">
            <a:off x="1582991" y="3314467"/>
            <a:ext cx="9179150" cy="4968875"/>
          </a:xfrm>
          <a:prstGeom prst="rect">
            <a:avLst/>
          </a:prstGeom>
        </p:spPr>
        <p:txBody>
          <a:bodyPr anchor="t" rtlCol="false" tIns="0" lIns="0" bIns="0" rIns="0">
            <a:spAutoFit/>
          </a:bodyPr>
          <a:lstStyle/>
          <a:p>
            <a:pPr algn="r">
              <a:lnSpc>
                <a:spcPts val="4900"/>
              </a:lnSpc>
            </a:pPr>
            <a:r>
              <a:rPr lang="en-US" sz="3500">
                <a:solidFill>
                  <a:srgbClr val="FBE5EE"/>
                </a:solidFill>
                <a:latin typeface="Poppins Light"/>
                <a:ea typeface="Poppins Light"/>
                <a:cs typeface="Poppins Light"/>
                <a:sym typeface="Poppins Light"/>
              </a:rPr>
              <a:t>Seorang dokter sedang mengobati tumor ganas. Untuk menghancurkannya, dia perlu meledakkannya </a:t>
            </a:r>
            <a:r>
              <a:rPr lang="en-US" sz="3500">
                <a:solidFill>
                  <a:srgbClr val="FBE5EE"/>
                </a:solidFill>
                <a:latin typeface="Poppins Light"/>
                <a:ea typeface="Poppins Light"/>
                <a:cs typeface="Poppins Light"/>
                <a:sym typeface="Poppins Light"/>
              </a:rPr>
              <a:t>dengan sinar intensitas tinggi. Namun, hal ini juga akan merusak jaringan sehat di sekitar tumor. Jika dia mengurangi intensitas sinarnya, tumornya akan tetap ada. Bagaimana caranya dia menghancurkan tumornya?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739993"/>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1162441" y="1832518"/>
            <a:ext cx="6225912" cy="6468480"/>
          </a:xfrm>
          <a:custGeom>
            <a:avLst/>
            <a:gdLst/>
            <a:ahLst/>
            <a:cxnLst/>
            <a:rect r="r" b="b" t="t" l="l"/>
            <a:pathLst>
              <a:path h="6468480" w="6225912">
                <a:moveTo>
                  <a:pt x="0" y="0"/>
                </a:moveTo>
                <a:lnTo>
                  <a:pt x="6225912" y="0"/>
                </a:lnTo>
                <a:lnTo>
                  <a:pt x="6225912" y="6468480"/>
                </a:lnTo>
                <a:lnTo>
                  <a:pt x="0" y="6468480"/>
                </a:lnTo>
                <a:lnTo>
                  <a:pt x="0" y="0"/>
                </a:lnTo>
                <a:close/>
              </a:path>
            </a:pathLst>
          </a:custGeom>
          <a:blipFill>
            <a:blip r:embed="rId8"/>
            <a:stretch>
              <a:fillRect l="0" t="0" r="0" b="0"/>
            </a:stretch>
          </a:blipFill>
        </p:spPr>
      </p:sp>
      <p:sp>
        <p:nvSpPr>
          <p:cNvPr name="TextBox 11" id="11"/>
          <p:cNvSpPr txBox="true"/>
          <p:nvPr/>
        </p:nvSpPr>
        <p:spPr>
          <a:xfrm rot="0">
            <a:off x="7899931" y="1828518"/>
            <a:ext cx="8680387"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Solution</a:t>
            </a:r>
          </a:p>
        </p:txBody>
      </p:sp>
      <p:sp>
        <p:nvSpPr>
          <p:cNvPr name="TextBox 12" id="12"/>
          <p:cNvSpPr txBox="true"/>
          <p:nvPr/>
        </p:nvSpPr>
        <p:spPr>
          <a:xfrm rot="0">
            <a:off x="7899931" y="4060543"/>
            <a:ext cx="9359369" cy="1254125"/>
          </a:xfrm>
          <a:prstGeom prst="rect">
            <a:avLst/>
          </a:prstGeom>
        </p:spPr>
        <p:txBody>
          <a:bodyPr anchor="t" rtlCol="false" tIns="0" lIns="0" bIns="0" rIns="0">
            <a:spAutoFit/>
          </a:bodyPr>
          <a:lstStyle/>
          <a:p>
            <a:pPr algn="l">
              <a:lnSpc>
                <a:spcPts val="4900"/>
              </a:lnSpc>
            </a:pPr>
            <a:r>
              <a:rPr lang="en-US" sz="3500" b="true">
                <a:solidFill>
                  <a:srgbClr val="FBE5EE"/>
                </a:solidFill>
                <a:latin typeface="Poppins Semi-Bold"/>
                <a:ea typeface="Poppins Semi-Bold"/>
                <a:cs typeface="Poppins Semi-Bold"/>
                <a:sym typeface="Poppins Semi-Bold"/>
              </a:rPr>
              <a:t>Menembakkan sinar intensitas rendah dari berbagai arah menuju pusat tumor</a:t>
            </a:r>
          </a:p>
        </p:txBody>
      </p:sp>
      <p:sp>
        <p:nvSpPr>
          <p:cNvPr name="TextBox 13" id="13"/>
          <p:cNvSpPr txBox="true"/>
          <p:nvPr/>
        </p:nvSpPr>
        <p:spPr>
          <a:xfrm rot="0">
            <a:off x="7899931" y="5784617"/>
            <a:ext cx="9359369" cy="1829435"/>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FBE5EE"/>
                </a:solidFill>
                <a:latin typeface="Poppins Light"/>
                <a:ea typeface="Poppins Light"/>
                <a:cs typeface="Poppins Light"/>
                <a:sym typeface="Poppins Light"/>
              </a:rPr>
              <a:t>Jaringan yang sehat menerima sinar berintensitas rendah yang tidak berbahaya</a:t>
            </a:r>
          </a:p>
          <a:p>
            <a:pPr algn="l" marL="561341" indent="-280670" lvl="1">
              <a:lnSpc>
                <a:spcPts val="3640"/>
              </a:lnSpc>
              <a:buFont typeface="Arial"/>
              <a:buChar char="•"/>
            </a:pPr>
            <a:r>
              <a:rPr lang="en-US" sz="2600">
                <a:solidFill>
                  <a:srgbClr val="FBE5EE"/>
                </a:solidFill>
                <a:latin typeface="Poppins Light"/>
                <a:ea typeface="Poppins Light"/>
                <a:cs typeface="Poppins Light"/>
                <a:sym typeface="Poppins Light"/>
              </a:rPr>
              <a:t>Tumor menerima gabungan sinar tersebut, sehingga menghasilkan radiasi berintensitas tinggi.</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1859568" y="4739993"/>
            <a:ext cx="13324932" cy="13324932"/>
          </a:xfrm>
          <a:custGeom>
            <a:avLst/>
            <a:gdLst/>
            <a:ahLst/>
            <a:cxnLst/>
            <a:rect r="r" b="b" t="t" l="l"/>
            <a:pathLst>
              <a:path h="13324932" w="13324932">
                <a:moveTo>
                  <a:pt x="0" y="0"/>
                </a:moveTo>
                <a:lnTo>
                  <a:pt x="13324932" y="0"/>
                </a:lnTo>
                <a:lnTo>
                  <a:pt x="13324932" y="13324933"/>
                </a:lnTo>
                <a:lnTo>
                  <a:pt x="0" y="13324933"/>
                </a:lnTo>
                <a:lnTo>
                  <a:pt x="0" y="0"/>
                </a:lnTo>
                <a:close/>
              </a:path>
            </a:pathLst>
          </a:custGeom>
          <a:blipFill>
            <a:blip r:embed="rId7"/>
            <a:stretch>
              <a:fillRect l="0" t="0" r="0" b="0"/>
            </a:stretch>
          </a:blipFill>
        </p:spPr>
      </p:sp>
      <p:sp>
        <p:nvSpPr>
          <p:cNvPr name="Freeform 9" id="9"/>
          <p:cNvSpPr/>
          <p:nvPr/>
        </p:nvSpPr>
        <p:spPr>
          <a:xfrm flipH="false" flipV="false" rot="0">
            <a:off x="-7620304" y="-747364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10" id="10"/>
          <p:cNvSpPr/>
          <p:nvPr/>
        </p:nvSpPr>
        <p:spPr>
          <a:xfrm flipH="false" flipV="false" rot="0">
            <a:off x="1028700" y="2989550"/>
            <a:ext cx="5961963" cy="5723485"/>
          </a:xfrm>
          <a:custGeom>
            <a:avLst/>
            <a:gdLst/>
            <a:ahLst/>
            <a:cxnLst/>
            <a:rect r="r" b="b" t="t" l="l"/>
            <a:pathLst>
              <a:path h="5723485" w="5961963">
                <a:moveTo>
                  <a:pt x="0" y="0"/>
                </a:moveTo>
                <a:lnTo>
                  <a:pt x="5961963" y="0"/>
                </a:lnTo>
                <a:lnTo>
                  <a:pt x="5961963" y="5723484"/>
                </a:lnTo>
                <a:lnTo>
                  <a:pt x="0" y="5723484"/>
                </a:lnTo>
                <a:lnTo>
                  <a:pt x="0" y="0"/>
                </a:lnTo>
                <a:close/>
              </a:path>
            </a:pathLst>
          </a:custGeom>
          <a:blipFill>
            <a:blip r:embed="rId8"/>
            <a:stretch>
              <a:fillRect l="0" t="0" r="0" b="0"/>
            </a:stretch>
          </a:blipFill>
        </p:spPr>
      </p:sp>
      <p:grpSp>
        <p:nvGrpSpPr>
          <p:cNvPr name="Group 11" id="11"/>
          <p:cNvGrpSpPr/>
          <p:nvPr/>
        </p:nvGrpSpPr>
        <p:grpSpPr>
          <a:xfrm rot="0">
            <a:off x="7359429" y="2909846"/>
            <a:ext cx="1566362" cy="156636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E5EE"/>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365514" y="5222459"/>
            <a:ext cx="1566362" cy="15663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E5EE"/>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7371598" y="7535071"/>
            <a:ext cx="1566362" cy="15663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E5EE"/>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7681701" y="5586966"/>
            <a:ext cx="1049964" cy="837346"/>
          </a:xfrm>
          <a:custGeom>
            <a:avLst/>
            <a:gdLst/>
            <a:ahLst/>
            <a:cxnLst/>
            <a:rect r="r" b="b" t="t" l="l"/>
            <a:pathLst>
              <a:path h="837346" w="1049964">
                <a:moveTo>
                  <a:pt x="0" y="0"/>
                </a:moveTo>
                <a:lnTo>
                  <a:pt x="1049964" y="0"/>
                </a:lnTo>
                <a:lnTo>
                  <a:pt x="1049964" y="837346"/>
                </a:lnTo>
                <a:lnTo>
                  <a:pt x="0" y="8373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7618462" y="3254801"/>
            <a:ext cx="992989" cy="952652"/>
          </a:xfrm>
          <a:custGeom>
            <a:avLst/>
            <a:gdLst/>
            <a:ahLst/>
            <a:cxnLst/>
            <a:rect r="r" b="b" t="t" l="l"/>
            <a:pathLst>
              <a:path h="952652" w="992989">
                <a:moveTo>
                  <a:pt x="0" y="0"/>
                </a:moveTo>
                <a:lnTo>
                  <a:pt x="992989" y="0"/>
                </a:lnTo>
                <a:lnTo>
                  <a:pt x="992989" y="952652"/>
                </a:lnTo>
                <a:lnTo>
                  <a:pt x="0" y="9526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7557383" y="7981469"/>
            <a:ext cx="1194793" cy="673564"/>
          </a:xfrm>
          <a:custGeom>
            <a:avLst/>
            <a:gdLst/>
            <a:ahLst/>
            <a:cxnLst/>
            <a:rect r="r" b="b" t="t" l="l"/>
            <a:pathLst>
              <a:path h="673564" w="1194793">
                <a:moveTo>
                  <a:pt x="0" y="0"/>
                </a:moveTo>
                <a:lnTo>
                  <a:pt x="1194792" y="0"/>
                </a:lnTo>
                <a:lnTo>
                  <a:pt x="1194792" y="673565"/>
                </a:lnTo>
                <a:lnTo>
                  <a:pt x="0" y="673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4149179" y="781050"/>
            <a:ext cx="9989641" cy="1619250"/>
          </a:xfrm>
          <a:prstGeom prst="rect">
            <a:avLst/>
          </a:prstGeom>
        </p:spPr>
        <p:txBody>
          <a:bodyPr anchor="t" rtlCol="false" tIns="0" lIns="0" bIns="0" rIns="0">
            <a:spAutoFit/>
          </a:bodyPr>
          <a:lstStyle/>
          <a:p>
            <a:pPr algn="ctr">
              <a:lnSpc>
                <a:spcPts val="12599"/>
              </a:lnSpc>
            </a:pPr>
            <a:r>
              <a:rPr lang="en-US" sz="9000" b="true">
                <a:solidFill>
                  <a:srgbClr val="FBE5EE"/>
                </a:solidFill>
                <a:latin typeface="Poppins Bold"/>
                <a:ea typeface="Poppins Bold"/>
                <a:cs typeface="Poppins Bold"/>
                <a:sym typeface="Poppins Bold"/>
              </a:rPr>
              <a:t>Relation with HCI</a:t>
            </a:r>
          </a:p>
        </p:txBody>
      </p:sp>
      <p:sp>
        <p:nvSpPr>
          <p:cNvPr name="TextBox 24" id="24"/>
          <p:cNvSpPr txBox="true"/>
          <p:nvPr/>
        </p:nvSpPr>
        <p:spPr>
          <a:xfrm rot="0">
            <a:off x="9144000" y="2805071"/>
            <a:ext cx="8115300" cy="635000"/>
          </a:xfrm>
          <a:prstGeom prst="rect">
            <a:avLst/>
          </a:prstGeom>
        </p:spPr>
        <p:txBody>
          <a:bodyPr anchor="t" rtlCol="false" tIns="0" lIns="0" bIns="0" rIns="0">
            <a:spAutoFit/>
          </a:bodyPr>
          <a:lstStyle/>
          <a:p>
            <a:pPr algn="l">
              <a:lnSpc>
                <a:spcPts val="4900"/>
              </a:lnSpc>
            </a:pPr>
            <a:r>
              <a:rPr lang="en-US" sz="3500" b="true">
                <a:solidFill>
                  <a:srgbClr val="FBE5EE"/>
                </a:solidFill>
                <a:latin typeface="Poppins Semi-Bold"/>
                <a:ea typeface="Poppins Semi-Bold"/>
                <a:cs typeface="Poppins Semi-Bold"/>
                <a:sym typeface="Poppins Semi-Bold"/>
              </a:rPr>
              <a:t>Keranjang Belanja (Troli / Cart)</a:t>
            </a:r>
          </a:p>
        </p:txBody>
      </p:sp>
      <p:sp>
        <p:nvSpPr>
          <p:cNvPr name="TextBox 25" id="25"/>
          <p:cNvSpPr txBox="true"/>
          <p:nvPr/>
        </p:nvSpPr>
        <p:spPr>
          <a:xfrm rot="0">
            <a:off x="9144000" y="3612099"/>
            <a:ext cx="8115300" cy="137223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a:solidFill>
                  <a:srgbClr val="FBE5EE"/>
                </a:solidFill>
                <a:latin typeface="Poppins Medium"/>
                <a:ea typeface="Poppins Medium"/>
                <a:cs typeface="Poppins Medium"/>
                <a:sym typeface="Poppins Medium"/>
              </a:rPr>
              <a:t>Problem :</a:t>
            </a:r>
            <a:r>
              <a:rPr lang="en-US" sz="2600">
                <a:solidFill>
                  <a:srgbClr val="FBE5EE"/>
                </a:solidFill>
                <a:latin typeface="Poppins Light"/>
                <a:ea typeface="Poppins Light"/>
                <a:cs typeface="Poppins Light"/>
                <a:sym typeface="Poppins Light"/>
              </a:rPr>
              <a:t> Cara untuk menempatkan barang belanjaan di suatu wadah yang sama</a:t>
            </a:r>
          </a:p>
          <a:p>
            <a:pPr algn="l" marL="561341" indent="-280670" lvl="1">
              <a:lnSpc>
                <a:spcPts val="3640"/>
              </a:lnSpc>
              <a:buFont typeface="Arial"/>
              <a:buChar char="•"/>
            </a:pPr>
            <a:r>
              <a:rPr lang="en-US" b="true" sz="2600">
                <a:solidFill>
                  <a:srgbClr val="FBE5EE"/>
                </a:solidFill>
                <a:latin typeface="Poppins Semi-Bold"/>
                <a:ea typeface="Poppins Semi-Bold"/>
                <a:cs typeface="Poppins Semi-Bold"/>
                <a:sym typeface="Poppins Semi-Bold"/>
              </a:rPr>
              <a:t>Solution :</a:t>
            </a:r>
            <a:r>
              <a:rPr lang="en-US" sz="2600">
                <a:solidFill>
                  <a:srgbClr val="FBE5EE"/>
                </a:solidFill>
                <a:latin typeface="Poppins Light"/>
                <a:ea typeface="Poppins Light"/>
                <a:cs typeface="Poppins Light"/>
                <a:sym typeface="Poppins Light"/>
              </a:rPr>
              <a:t> Menempatkannya pada troli (cart)</a:t>
            </a:r>
          </a:p>
        </p:txBody>
      </p:sp>
      <p:sp>
        <p:nvSpPr>
          <p:cNvPr name="TextBox 26" id="26"/>
          <p:cNvSpPr txBox="true"/>
          <p:nvPr/>
        </p:nvSpPr>
        <p:spPr>
          <a:xfrm rot="0">
            <a:off x="9150084" y="5117684"/>
            <a:ext cx="8115300" cy="635000"/>
          </a:xfrm>
          <a:prstGeom prst="rect">
            <a:avLst/>
          </a:prstGeom>
        </p:spPr>
        <p:txBody>
          <a:bodyPr anchor="t" rtlCol="false" tIns="0" lIns="0" bIns="0" rIns="0">
            <a:spAutoFit/>
          </a:bodyPr>
          <a:lstStyle/>
          <a:p>
            <a:pPr algn="l">
              <a:lnSpc>
                <a:spcPts val="4900"/>
              </a:lnSpc>
            </a:pPr>
            <a:r>
              <a:rPr lang="en-US" sz="3500" b="true">
                <a:solidFill>
                  <a:srgbClr val="FBE5EE"/>
                </a:solidFill>
                <a:latin typeface="Poppins Semi-Bold"/>
                <a:ea typeface="Poppins Semi-Bold"/>
                <a:cs typeface="Poppins Semi-Bold"/>
                <a:sym typeface="Poppins Semi-Bold"/>
              </a:rPr>
              <a:t>Penyimpanan Dokumen (Folder)</a:t>
            </a:r>
          </a:p>
        </p:txBody>
      </p:sp>
      <p:sp>
        <p:nvSpPr>
          <p:cNvPr name="TextBox 27" id="27"/>
          <p:cNvSpPr txBox="true"/>
          <p:nvPr/>
        </p:nvSpPr>
        <p:spPr>
          <a:xfrm rot="0">
            <a:off x="9150084" y="5924711"/>
            <a:ext cx="8115300" cy="137223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a:solidFill>
                  <a:srgbClr val="FBE5EE"/>
                </a:solidFill>
                <a:latin typeface="Poppins Medium"/>
                <a:ea typeface="Poppins Medium"/>
                <a:cs typeface="Poppins Medium"/>
                <a:sym typeface="Poppins Medium"/>
              </a:rPr>
              <a:t>Problem :</a:t>
            </a:r>
            <a:r>
              <a:rPr lang="en-US" sz="2600">
                <a:solidFill>
                  <a:srgbClr val="FBE5EE"/>
                </a:solidFill>
                <a:latin typeface="Poppins Light"/>
                <a:ea typeface="Poppins Light"/>
                <a:cs typeface="Poppins Light"/>
                <a:sym typeface="Poppins Light"/>
              </a:rPr>
              <a:t> Cara untuk menyimpan berbagai dokumen dalam suatu tempat</a:t>
            </a:r>
          </a:p>
          <a:p>
            <a:pPr algn="l" marL="561341" indent="-280670" lvl="1">
              <a:lnSpc>
                <a:spcPts val="3640"/>
              </a:lnSpc>
              <a:buFont typeface="Arial"/>
              <a:buChar char="•"/>
            </a:pPr>
            <a:r>
              <a:rPr lang="en-US" b="true" sz="2600">
                <a:solidFill>
                  <a:srgbClr val="FBE5EE"/>
                </a:solidFill>
                <a:latin typeface="Poppins Semi-Bold"/>
                <a:ea typeface="Poppins Semi-Bold"/>
                <a:cs typeface="Poppins Semi-Bold"/>
                <a:sym typeface="Poppins Semi-Bold"/>
              </a:rPr>
              <a:t>Solution :</a:t>
            </a:r>
            <a:r>
              <a:rPr lang="en-US" sz="2600">
                <a:solidFill>
                  <a:srgbClr val="FBE5EE"/>
                </a:solidFill>
                <a:latin typeface="Poppins Light"/>
                <a:ea typeface="Poppins Light"/>
                <a:cs typeface="Poppins Light"/>
                <a:sym typeface="Poppins Light"/>
              </a:rPr>
              <a:t> Menempatkannya pada folder</a:t>
            </a:r>
          </a:p>
        </p:txBody>
      </p:sp>
      <p:sp>
        <p:nvSpPr>
          <p:cNvPr name="TextBox 28" id="28"/>
          <p:cNvSpPr txBox="true"/>
          <p:nvPr/>
        </p:nvSpPr>
        <p:spPr>
          <a:xfrm rot="0">
            <a:off x="9156169" y="7430296"/>
            <a:ext cx="8115300" cy="635000"/>
          </a:xfrm>
          <a:prstGeom prst="rect">
            <a:avLst/>
          </a:prstGeom>
        </p:spPr>
        <p:txBody>
          <a:bodyPr anchor="t" rtlCol="false" tIns="0" lIns="0" bIns="0" rIns="0">
            <a:spAutoFit/>
          </a:bodyPr>
          <a:lstStyle/>
          <a:p>
            <a:pPr algn="l">
              <a:lnSpc>
                <a:spcPts val="4900"/>
              </a:lnSpc>
            </a:pPr>
            <a:r>
              <a:rPr lang="en-US" sz="3500" b="true">
                <a:solidFill>
                  <a:srgbClr val="FBE5EE"/>
                </a:solidFill>
                <a:latin typeface="Poppins Semi-Bold"/>
                <a:ea typeface="Poppins Semi-Bold"/>
                <a:cs typeface="Poppins Semi-Bold"/>
                <a:sym typeface="Poppins Semi-Bold"/>
              </a:rPr>
              <a:t>Saklar (Toggle Switch)</a:t>
            </a:r>
          </a:p>
        </p:txBody>
      </p:sp>
      <p:sp>
        <p:nvSpPr>
          <p:cNvPr name="TextBox 29" id="29"/>
          <p:cNvSpPr txBox="true"/>
          <p:nvPr/>
        </p:nvSpPr>
        <p:spPr>
          <a:xfrm rot="0">
            <a:off x="9156169" y="8237323"/>
            <a:ext cx="8115300" cy="137223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a:solidFill>
                  <a:srgbClr val="FBE5EE"/>
                </a:solidFill>
                <a:latin typeface="Poppins Medium"/>
                <a:ea typeface="Poppins Medium"/>
                <a:cs typeface="Poppins Medium"/>
                <a:sym typeface="Poppins Medium"/>
              </a:rPr>
              <a:t>Problem :</a:t>
            </a:r>
            <a:r>
              <a:rPr lang="en-US" sz="2600">
                <a:solidFill>
                  <a:srgbClr val="FBE5EE"/>
                </a:solidFill>
                <a:latin typeface="Poppins Light"/>
                <a:ea typeface="Poppins Light"/>
                <a:cs typeface="Poppins Light"/>
                <a:sym typeface="Poppins Light"/>
              </a:rPr>
              <a:t> Cara untuk mengaktifkan atau menonaktifkan kondisi yang berkebalikan</a:t>
            </a:r>
          </a:p>
          <a:p>
            <a:pPr algn="l" marL="561341" indent="-280670" lvl="1">
              <a:lnSpc>
                <a:spcPts val="3640"/>
              </a:lnSpc>
              <a:buFont typeface="Arial"/>
              <a:buChar char="•"/>
            </a:pPr>
            <a:r>
              <a:rPr lang="en-US" b="true" sz="2600">
                <a:solidFill>
                  <a:srgbClr val="FBE5EE"/>
                </a:solidFill>
                <a:latin typeface="Poppins Semi-Bold"/>
                <a:ea typeface="Poppins Semi-Bold"/>
                <a:cs typeface="Poppins Semi-Bold"/>
                <a:sym typeface="Poppins Semi-Bold"/>
              </a:rPr>
              <a:t>Solution :</a:t>
            </a:r>
            <a:r>
              <a:rPr lang="en-US" sz="2600">
                <a:solidFill>
                  <a:srgbClr val="FBE5EE"/>
                </a:solidFill>
                <a:latin typeface="Poppins Light"/>
                <a:ea typeface="Poppins Light"/>
                <a:cs typeface="Poppins Light"/>
                <a:sym typeface="Poppins Light"/>
              </a:rPr>
              <a:t> Menggunakan toggle switch kondisi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9" id="9"/>
          <p:cNvSpPr txBox="true"/>
          <p:nvPr/>
        </p:nvSpPr>
        <p:spPr>
          <a:xfrm rot="0">
            <a:off x="3862759" y="3936458"/>
            <a:ext cx="10562482" cy="1609725"/>
          </a:xfrm>
          <a:prstGeom prst="rect">
            <a:avLst/>
          </a:prstGeom>
        </p:spPr>
        <p:txBody>
          <a:bodyPr anchor="t" rtlCol="false" tIns="0" lIns="0" bIns="0" rIns="0">
            <a:spAutoFit/>
          </a:bodyPr>
          <a:lstStyle/>
          <a:p>
            <a:pPr algn="ctr">
              <a:lnSpc>
                <a:spcPts val="10800"/>
              </a:lnSpc>
            </a:pPr>
            <a:r>
              <a:rPr lang="en-US" b="true" sz="12000" spc="-420">
                <a:solidFill>
                  <a:srgbClr val="FBE5EE"/>
                </a:solidFill>
                <a:latin typeface="Poppins Ultra-Bold"/>
                <a:ea typeface="Poppins Ultra-Bold"/>
                <a:cs typeface="Poppins Ultra-Bold"/>
                <a:sym typeface="Poppins Ultra-Bold"/>
              </a:rPr>
              <a:t>TERIMA KASIH</a:t>
            </a:r>
          </a:p>
        </p:txBody>
      </p:sp>
      <p:sp>
        <p:nvSpPr>
          <p:cNvPr name="TextBox 10" id="10"/>
          <p:cNvSpPr txBox="true"/>
          <p:nvPr/>
        </p:nvSpPr>
        <p:spPr>
          <a:xfrm rot="0">
            <a:off x="6539002" y="5431883"/>
            <a:ext cx="7886238" cy="717550"/>
          </a:xfrm>
          <a:prstGeom prst="rect">
            <a:avLst/>
          </a:prstGeom>
        </p:spPr>
        <p:txBody>
          <a:bodyPr anchor="t" rtlCol="false" tIns="0" lIns="0" bIns="0" rIns="0">
            <a:spAutoFit/>
          </a:bodyPr>
          <a:lstStyle/>
          <a:p>
            <a:pPr algn="r">
              <a:lnSpc>
                <a:spcPts val="5599"/>
              </a:lnSpc>
            </a:pPr>
            <a:r>
              <a:rPr lang="en-US" sz="3999" b="true">
                <a:solidFill>
                  <a:srgbClr val="FFFFFF"/>
                </a:solidFill>
                <a:latin typeface="Poppins Semi-Bold"/>
                <a:ea typeface="Poppins Semi-Bold"/>
                <a:cs typeface="Poppins Semi-Bold"/>
                <a:sym typeface="Poppins Semi-Bold"/>
              </a:rPr>
              <a:t>Oleh kelompok - 4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TextBox 9" id="9"/>
          <p:cNvSpPr txBox="true"/>
          <p:nvPr/>
        </p:nvSpPr>
        <p:spPr>
          <a:xfrm rot="0">
            <a:off x="3862759" y="3936458"/>
            <a:ext cx="10562482" cy="1609725"/>
          </a:xfrm>
          <a:prstGeom prst="rect">
            <a:avLst/>
          </a:prstGeom>
        </p:spPr>
        <p:txBody>
          <a:bodyPr anchor="t" rtlCol="false" tIns="0" lIns="0" bIns="0" rIns="0">
            <a:spAutoFit/>
          </a:bodyPr>
          <a:lstStyle/>
          <a:p>
            <a:pPr algn="ctr">
              <a:lnSpc>
                <a:spcPts val="10800"/>
              </a:lnSpc>
            </a:pPr>
            <a:r>
              <a:rPr lang="en-US" b="true" sz="12000" spc="-420">
                <a:solidFill>
                  <a:srgbClr val="FBE5EE"/>
                </a:solidFill>
                <a:latin typeface="Poppins Ultra-Bold"/>
                <a:ea typeface="Poppins Ultra-Bold"/>
                <a:cs typeface="Poppins Ultra-Bold"/>
                <a:sym typeface="Poppins Ultra-Bold"/>
              </a:rPr>
              <a:t>PEMBAHASAN</a:t>
            </a:r>
          </a:p>
        </p:txBody>
      </p:sp>
      <p:sp>
        <p:nvSpPr>
          <p:cNvPr name="TextBox 10" id="10"/>
          <p:cNvSpPr txBox="true"/>
          <p:nvPr/>
        </p:nvSpPr>
        <p:spPr>
          <a:xfrm rot="0">
            <a:off x="6539002" y="5431883"/>
            <a:ext cx="7886238" cy="717550"/>
          </a:xfrm>
          <a:prstGeom prst="rect">
            <a:avLst/>
          </a:prstGeom>
        </p:spPr>
        <p:txBody>
          <a:bodyPr anchor="t" rtlCol="false" tIns="0" lIns="0" bIns="0" rIns="0">
            <a:spAutoFit/>
          </a:bodyPr>
          <a:lstStyle/>
          <a:p>
            <a:pPr algn="r">
              <a:lnSpc>
                <a:spcPts val="5599"/>
              </a:lnSpc>
            </a:pPr>
            <a:r>
              <a:rPr lang="en-US" sz="3999" b="true">
                <a:solidFill>
                  <a:srgbClr val="FFFFFF"/>
                </a:solidFill>
                <a:latin typeface="Poppins Semi-Bold"/>
                <a:ea typeface="Poppins Semi-Bold"/>
                <a:cs typeface="Poppins Semi-Bold"/>
                <a:sym typeface="Poppins Semi-Bold"/>
              </a:rPr>
              <a:t>Oleh kelompok - 4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6380321" y="1304698"/>
            <a:ext cx="5527359" cy="5618662"/>
          </a:xfrm>
          <a:custGeom>
            <a:avLst/>
            <a:gdLst/>
            <a:ahLst/>
            <a:cxnLst/>
            <a:rect r="r" b="b" t="t" l="l"/>
            <a:pathLst>
              <a:path h="5618662" w="5527359">
                <a:moveTo>
                  <a:pt x="0" y="0"/>
                </a:moveTo>
                <a:lnTo>
                  <a:pt x="5527358" y="0"/>
                </a:lnTo>
                <a:lnTo>
                  <a:pt x="5527358" y="5618663"/>
                </a:lnTo>
                <a:lnTo>
                  <a:pt x="0" y="56186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337907" y="6905765"/>
            <a:ext cx="9612187" cy="1763409"/>
          </a:xfrm>
          <a:prstGeom prst="rect">
            <a:avLst/>
          </a:prstGeom>
        </p:spPr>
        <p:txBody>
          <a:bodyPr anchor="t" rtlCol="false" tIns="0" lIns="0" bIns="0" rIns="0">
            <a:spAutoFit/>
          </a:bodyPr>
          <a:lstStyle/>
          <a:p>
            <a:pPr algn="ctr">
              <a:lnSpc>
                <a:spcPts val="13579"/>
              </a:lnSpc>
            </a:pPr>
            <a:r>
              <a:rPr lang="en-US" sz="9699" b="true">
                <a:solidFill>
                  <a:srgbClr val="FBE5EE"/>
                </a:solidFill>
                <a:latin typeface="Poppins Bold"/>
                <a:ea typeface="Poppins Bold"/>
                <a:cs typeface="Poppins Bold"/>
                <a:sym typeface="Poppins Bold"/>
              </a:rPr>
              <a:t>MENTAL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81117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1288138" y="692983"/>
            <a:ext cx="5595973" cy="8747550"/>
          </a:xfrm>
          <a:custGeom>
            <a:avLst/>
            <a:gdLst/>
            <a:ahLst/>
            <a:cxnLst/>
            <a:rect r="r" b="b" t="t" l="l"/>
            <a:pathLst>
              <a:path h="8747550" w="5595973">
                <a:moveTo>
                  <a:pt x="0" y="0"/>
                </a:moveTo>
                <a:lnTo>
                  <a:pt x="5595973" y="0"/>
                </a:lnTo>
                <a:lnTo>
                  <a:pt x="5595973" y="8747550"/>
                </a:lnTo>
                <a:lnTo>
                  <a:pt x="0" y="8747550"/>
                </a:lnTo>
                <a:lnTo>
                  <a:pt x="0" y="0"/>
                </a:lnTo>
                <a:close/>
              </a:path>
            </a:pathLst>
          </a:custGeom>
          <a:blipFill>
            <a:blip r:embed="rId7"/>
            <a:stretch>
              <a:fillRect l="-28159" t="0" r="-28159" b="0"/>
            </a:stretch>
          </a:blipFill>
        </p:spPr>
      </p:sp>
      <p:sp>
        <p:nvSpPr>
          <p:cNvPr name="TextBox 9" id="9"/>
          <p:cNvSpPr txBox="true"/>
          <p:nvPr/>
        </p:nvSpPr>
        <p:spPr>
          <a:xfrm rot="0">
            <a:off x="7437512" y="3869229"/>
            <a:ext cx="9821788" cy="4349749"/>
          </a:xfrm>
          <a:prstGeom prst="rect">
            <a:avLst/>
          </a:prstGeom>
        </p:spPr>
        <p:txBody>
          <a:bodyPr anchor="t" rtlCol="false" tIns="0" lIns="0" bIns="0" rIns="0">
            <a:spAutoFit/>
          </a:bodyPr>
          <a:lstStyle/>
          <a:p>
            <a:pPr algn="just">
              <a:lnSpc>
                <a:spcPts val="4900"/>
              </a:lnSpc>
            </a:pPr>
            <a:r>
              <a:rPr lang="en-US" sz="3500" b="true">
                <a:solidFill>
                  <a:srgbClr val="FFFFFF"/>
                </a:solidFill>
                <a:latin typeface="Poppins Semi-Bold"/>
                <a:ea typeface="Poppins Semi-Bold"/>
                <a:cs typeface="Poppins Semi-Bold"/>
                <a:sym typeface="Poppins Semi-Bold"/>
              </a:rPr>
              <a:t>Model mental</a:t>
            </a:r>
            <a:r>
              <a:rPr lang="en-US" sz="3500" b="true">
                <a:solidFill>
                  <a:srgbClr val="FFFFFF"/>
                </a:solidFill>
                <a:latin typeface="Poppins Bold"/>
                <a:ea typeface="Poppins Bold"/>
                <a:cs typeface="Poppins Bold"/>
                <a:sym typeface="Poppins Bold"/>
              </a:rPr>
              <a:t> </a:t>
            </a:r>
            <a:r>
              <a:rPr lang="en-US" sz="3500">
                <a:solidFill>
                  <a:srgbClr val="FFFFFF"/>
                </a:solidFill>
                <a:latin typeface="Poppins Light"/>
                <a:ea typeface="Poppins Light"/>
                <a:cs typeface="Poppins Light"/>
                <a:sym typeface="Poppins Light"/>
              </a:rPr>
              <a:t>merupakan proses untuk menciptakan kerangka kerja tentang suatu proses kerja suatu benda. Model mental pengguna ini akan terbentuk dari, interaksi pengguna dengan sistem tersebut dan dari pengetahuan sebelumnya mereka peroleh dari sistem serupa.</a:t>
            </a:r>
          </a:p>
        </p:txBody>
      </p:sp>
      <p:sp>
        <p:nvSpPr>
          <p:cNvPr name="TextBox 10" id="10"/>
          <p:cNvSpPr txBox="true"/>
          <p:nvPr/>
        </p:nvSpPr>
        <p:spPr>
          <a:xfrm rot="0">
            <a:off x="7437512" y="1628788"/>
            <a:ext cx="9821788"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Definition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735478" y="-1198541"/>
            <a:ext cx="13279897" cy="13279897"/>
          </a:xfrm>
          <a:custGeom>
            <a:avLst/>
            <a:gdLst/>
            <a:ahLst/>
            <a:cxnLst/>
            <a:rect r="r" b="b" t="t" l="l"/>
            <a:pathLst>
              <a:path h="13279897" w="13279897">
                <a:moveTo>
                  <a:pt x="0" y="0"/>
                </a:moveTo>
                <a:lnTo>
                  <a:pt x="13279897" y="0"/>
                </a:lnTo>
                <a:lnTo>
                  <a:pt x="13279897" y="13279897"/>
                </a:lnTo>
                <a:lnTo>
                  <a:pt x="0" y="13279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7739" y="-436524"/>
            <a:ext cx="21518549" cy="11755864"/>
            <a:chOff x="0" y="0"/>
            <a:chExt cx="5667437" cy="3096195"/>
          </a:xfrm>
        </p:grpSpPr>
        <p:sp>
          <p:nvSpPr>
            <p:cNvPr name="Freeform 6" id="6"/>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7" id="7"/>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8" id="8"/>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7"/>
            <a:stretch>
              <a:fillRect l="0" t="0" r="0" b="0"/>
            </a:stretch>
          </a:blipFill>
        </p:spPr>
      </p:sp>
      <p:sp>
        <p:nvSpPr>
          <p:cNvPr name="Freeform 9" id="9"/>
          <p:cNvSpPr/>
          <p:nvPr/>
        </p:nvSpPr>
        <p:spPr>
          <a:xfrm flipH="false" flipV="false" rot="0">
            <a:off x="1505274" y="3003357"/>
            <a:ext cx="8278199" cy="5505037"/>
          </a:xfrm>
          <a:custGeom>
            <a:avLst/>
            <a:gdLst/>
            <a:ahLst/>
            <a:cxnLst/>
            <a:rect r="r" b="b" t="t" l="l"/>
            <a:pathLst>
              <a:path h="5505037" w="8278199">
                <a:moveTo>
                  <a:pt x="0" y="0"/>
                </a:moveTo>
                <a:lnTo>
                  <a:pt x="8278199" y="0"/>
                </a:lnTo>
                <a:lnTo>
                  <a:pt x="8278199" y="5505037"/>
                </a:lnTo>
                <a:lnTo>
                  <a:pt x="0" y="5505037"/>
                </a:lnTo>
                <a:lnTo>
                  <a:pt x="0" y="0"/>
                </a:lnTo>
                <a:close/>
              </a:path>
            </a:pathLst>
          </a:custGeom>
          <a:blipFill>
            <a:blip r:embed="rId8"/>
            <a:stretch>
              <a:fillRect l="0" t="0" r="0" b="0"/>
            </a:stretch>
          </a:blipFill>
        </p:spPr>
      </p:sp>
      <p:sp>
        <p:nvSpPr>
          <p:cNvPr name="TextBox 10" id="10"/>
          <p:cNvSpPr txBox="true"/>
          <p:nvPr/>
        </p:nvSpPr>
        <p:spPr>
          <a:xfrm rot="0">
            <a:off x="10650973" y="2908107"/>
            <a:ext cx="6826143" cy="5525266"/>
          </a:xfrm>
          <a:prstGeom prst="rect">
            <a:avLst/>
          </a:prstGeom>
        </p:spPr>
        <p:txBody>
          <a:bodyPr anchor="t" rtlCol="false" tIns="0" lIns="0" bIns="0" rIns="0">
            <a:spAutoFit/>
          </a:bodyPr>
          <a:lstStyle/>
          <a:p>
            <a:pPr algn="l">
              <a:lnSpc>
                <a:spcPts val="4532"/>
              </a:lnSpc>
            </a:pPr>
            <a:r>
              <a:rPr lang="en-US" sz="3237" b="true">
                <a:solidFill>
                  <a:srgbClr val="FFFFFF"/>
                </a:solidFill>
                <a:latin typeface="Poppins Bold"/>
                <a:ea typeface="Poppins Bold"/>
                <a:cs typeface="Poppins Bold"/>
                <a:sym typeface="Poppins Bold"/>
              </a:rPr>
              <a:t>Model Mental :</a:t>
            </a:r>
            <a:r>
              <a:rPr lang="en-US" sz="3237">
                <a:solidFill>
                  <a:srgbClr val="FFFFFF"/>
                </a:solidFill>
                <a:latin typeface="Poppins"/>
                <a:ea typeface="Poppins"/>
                <a:cs typeface="Poppins"/>
                <a:sym typeface="Poppins"/>
              </a:rPr>
              <a:t> </a:t>
            </a:r>
          </a:p>
          <a:p>
            <a:pPr algn="l">
              <a:lnSpc>
                <a:spcPts val="3884"/>
              </a:lnSpc>
            </a:pPr>
            <a:r>
              <a:rPr lang="en-US" sz="2774">
                <a:solidFill>
                  <a:srgbClr val="FFFFFF"/>
                </a:solidFill>
                <a:latin typeface="Poppins Light"/>
                <a:ea typeface="Poppins Light"/>
                <a:cs typeface="Poppins Light"/>
                <a:sym typeface="Poppins Light"/>
              </a:rPr>
              <a:t>M</a:t>
            </a:r>
            <a:r>
              <a:rPr lang="en-US" sz="2774">
                <a:solidFill>
                  <a:srgbClr val="FFFFFF"/>
                </a:solidFill>
                <a:latin typeface="Poppins Light"/>
                <a:ea typeface="Poppins Light"/>
                <a:cs typeface="Poppins Light"/>
                <a:sym typeface="Poppins Light"/>
              </a:rPr>
              <a:t>enekan tombol "download" akan mengunduh dan menyimpan video agar dapat ditonton secara offline</a:t>
            </a:r>
          </a:p>
          <a:p>
            <a:pPr algn="l">
              <a:lnSpc>
                <a:spcPts val="3884"/>
              </a:lnSpc>
            </a:pPr>
          </a:p>
          <a:p>
            <a:pPr algn="l">
              <a:lnSpc>
                <a:spcPts val="4532"/>
              </a:lnSpc>
            </a:pPr>
            <a:r>
              <a:rPr lang="en-US" sz="3237" b="true">
                <a:solidFill>
                  <a:srgbClr val="FFFFFF"/>
                </a:solidFill>
                <a:latin typeface="Poppins Semi-Bold"/>
                <a:ea typeface="Poppins Semi-Bold"/>
                <a:cs typeface="Poppins Semi-Bold"/>
                <a:sym typeface="Poppins Semi-Bold"/>
              </a:rPr>
              <a:t>Jika "download" = Shut Down PC</a:t>
            </a:r>
          </a:p>
          <a:p>
            <a:pPr algn="l">
              <a:lnSpc>
                <a:spcPts val="3884"/>
              </a:lnSpc>
            </a:pPr>
            <a:r>
              <a:rPr lang="en-US" sz="2774">
                <a:solidFill>
                  <a:srgbClr val="FFFFFF"/>
                </a:solidFill>
                <a:latin typeface="Poppins"/>
                <a:ea typeface="Poppins"/>
                <a:cs typeface="Poppins"/>
                <a:sym typeface="Poppins"/>
              </a:rPr>
              <a:t>Hal ini bisa membuat model mentalmu berubah, mungkin kamu mulai berpikir bahwa tombol "download" tidak selalu untuk mengunduh dan menyimpan.</a:t>
            </a:r>
          </a:p>
        </p:txBody>
      </p:sp>
      <p:sp>
        <p:nvSpPr>
          <p:cNvPr name="Freeform 11" id="11"/>
          <p:cNvSpPr/>
          <p:nvPr/>
        </p:nvSpPr>
        <p:spPr>
          <a:xfrm flipH="false" flipV="false" rot="-2842922">
            <a:off x="6688435" y="3015011"/>
            <a:ext cx="4911131" cy="3589590"/>
          </a:xfrm>
          <a:custGeom>
            <a:avLst/>
            <a:gdLst/>
            <a:ahLst/>
            <a:cxnLst/>
            <a:rect r="r" b="b" t="t" l="l"/>
            <a:pathLst>
              <a:path h="3589590" w="4911131">
                <a:moveTo>
                  <a:pt x="0" y="0"/>
                </a:moveTo>
                <a:lnTo>
                  <a:pt x="4911130" y="0"/>
                </a:lnTo>
                <a:lnTo>
                  <a:pt x="4911130" y="3589591"/>
                </a:lnTo>
                <a:lnTo>
                  <a:pt x="0" y="35895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505274" y="742950"/>
            <a:ext cx="6374070"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Example</a:t>
            </a:r>
          </a:p>
        </p:txBody>
      </p:sp>
      <p:grpSp>
        <p:nvGrpSpPr>
          <p:cNvPr name="Group 13" id="13"/>
          <p:cNvGrpSpPr/>
          <p:nvPr/>
        </p:nvGrpSpPr>
        <p:grpSpPr>
          <a:xfrm rot="0">
            <a:off x="10391536" y="1154873"/>
            <a:ext cx="5147764" cy="1265305"/>
            <a:chOff x="0" y="0"/>
            <a:chExt cx="6863685" cy="1687073"/>
          </a:xfrm>
        </p:grpSpPr>
        <p:grpSp>
          <p:nvGrpSpPr>
            <p:cNvPr name="Group 14" id="14"/>
            <p:cNvGrpSpPr/>
            <p:nvPr/>
          </p:nvGrpSpPr>
          <p:grpSpPr>
            <a:xfrm rot="0">
              <a:off x="0" y="0"/>
              <a:ext cx="6863685" cy="1687073"/>
              <a:chOff x="0" y="0"/>
              <a:chExt cx="2033330" cy="499786"/>
            </a:xfrm>
          </p:grpSpPr>
          <p:sp>
            <p:nvSpPr>
              <p:cNvPr name="Freeform 15" id="15"/>
              <p:cNvSpPr/>
              <p:nvPr/>
            </p:nvSpPr>
            <p:spPr>
              <a:xfrm flipH="false" flipV="false" rot="0">
                <a:off x="0" y="0"/>
                <a:ext cx="2033330" cy="499786"/>
              </a:xfrm>
              <a:custGeom>
                <a:avLst/>
                <a:gdLst/>
                <a:ahLst/>
                <a:cxnLst/>
                <a:rect r="r" b="b" t="t" l="l"/>
                <a:pathLst>
                  <a:path h="499786" w="2033330">
                    <a:moveTo>
                      <a:pt x="112795" y="0"/>
                    </a:moveTo>
                    <a:lnTo>
                      <a:pt x="1920535" y="0"/>
                    </a:lnTo>
                    <a:cubicBezTo>
                      <a:pt x="1950450" y="0"/>
                      <a:pt x="1979140" y="11884"/>
                      <a:pt x="2000293" y="33037"/>
                    </a:cubicBezTo>
                    <a:cubicBezTo>
                      <a:pt x="2021446" y="54190"/>
                      <a:pt x="2033330" y="82880"/>
                      <a:pt x="2033330" y="112795"/>
                    </a:cubicBezTo>
                    <a:lnTo>
                      <a:pt x="2033330" y="386991"/>
                    </a:lnTo>
                    <a:cubicBezTo>
                      <a:pt x="2033330" y="449286"/>
                      <a:pt x="1982830" y="499786"/>
                      <a:pt x="1920535" y="499786"/>
                    </a:cubicBezTo>
                    <a:lnTo>
                      <a:pt x="112795" y="499786"/>
                    </a:lnTo>
                    <a:cubicBezTo>
                      <a:pt x="82880" y="499786"/>
                      <a:pt x="54190" y="487903"/>
                      <a:pt x="33037" y="466749"/>
                    </a:cubicBezTo>
                    <a:cubicBezTo>
                      <a:pt x="11884" y="445596"/>
                      <a:pt x="0" y="416906"/>
                      <a:pt x="0" y="386991"/>
                    </a:cubicBezTo>
                    <a:lnTo>
                      <a:pt x="0" y="112795"/>
                    </a:lnTo>
                    <a:cubicBezTo>
                      <a:pt x="0" y="50500"/>
                      <a:pt x="50500" y="0"/>
                      <a:pt x="112795" y="0"/>
                    </a:cubicBezTo>
                    <a:close/>
                  </a:path>
                </a:pathLst>
              </a:custGeom>
              <a:solidFill>
                <a:srgbClr val="FFFFFF">
                  <a:alpha val="86667"/>
                </a:srgbClr>
              </a:solidFill>
            </p:spPr>
          </p:sp>
          <p:sp>
            <p:nvSpPr>
              <p:cNvPr name="TextBox 16" id="16"/>
              <p:cNvSpPr txBox="true"/>
              <p:nvPr/>
            </p:nvSpPr>
            <p:spPr>
              <a:xfrm>
                <a:off x="0" y="-38100"/>
                <a:ext cx="2033330" cy="537886"/>
              </a:xfrm>
              <a:prstGeom prst="rect">
                <a:avLst/>
              </a:prstGeom>
            </p:spPr>
            <p:txBody>
              <a:bodyPr anchor="ctr" rtlCol="false" tIns="33873" lIns="33873" bIns="33873" rIns="33873"/>
              <a:lstStyle/>
              <a:p>
                <a:pPr algn="ctr">
                  <a:lnSpc>
                    <a:spcPts val="2660"/>
                  </a:lnSpc>
                  <a:spcBef>
                    <a:spcPct val="0"/>
                  </a:spcBef>
                </a:pPr>
              </a:p>
            </p:txBody>
          </p:sp>
        </p:grpSp>
        <p:sp>
          <p:nvSpPr>
            <p:cNvPr name="Freeform 17" id="17"/>
            <p:cNvSpPr/>
            <p:nvPr/>
          </p:nvSpPr>
          <p:spPr>
            <a:xfrm flipH="false" flipV="false" rot="0">
              <a:off x="663378" y="270709"/>
              <a:ext cx="1035255" cy="1145655"/>
            </a:xfrm>
            <a:custGeom>
              <a:avLst/>
              <a:gdLst/>
              <a:ahLst/>
              <a:cxnLst/>
              <a:rect r="r" b="b" t="t" l="l"/>
              <a:pathLst>
                <a:path h="1145655" w="1035255">
                  <a:moveTo>
                    <a:pt x="0" y="0"/>
                  </a:moveTo>
                  <a:lnTo>
                    <a:pt x="1035255" y="0"/>
                  </a:lnTo>
                  <a:lnTo>
                    <a:pt x="1035255" y="1145655"/>
                  </a:lnTo>
                  <a:lnTo>
                    <a:pt x="0" y="114565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982922" y="194778"/>
              <a:ext cx="4247674" cy="1154642"/>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Poppins Light"/>
                  <a:ea typeface="Poppins Light"/>
                  <a:cs typeface="Poppins Light"/>
                  <a:sym typeface="Poppins Light"/>
                </a:rPr>
                <a:t>Download</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67739" y="-811174"/>
            <a:ext cx="21518549" cy="11755864"/>
            <a:chOff x="0" y="0"/>
            <a:chExt cx="5667437" cy="3096195"/>
          </a:xfrm>
        </p:grpSpPr>
        <p:sp>
          <p:nvSpPr>
            <p:cNvPr name="Freeform 5" id="5"/>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6" id="6"/>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7" id="7"/>
          <p:cNvSpPr/>
          <p:nvPr/>
        </p:nvSpPr>
        <p:spPr>
          <a:xfrm flipH="false" flipV="false" rot="0">
            <a:off x="-7420462" y="-5783400"/>
            <a:ext cx="13324932" cy="13324932"/>
          </a:xfrm>
          <a:custGeom>
            <a:avLst/>
            <a:gdLst/>
            <a:ahLst/>
            <a:cxnLst/>
            <a:rect r="r" b="b" t="t" l="l"/>
            <a:pathLst>
              <a:path h="13324932" w="13324932">
                <a:moveTo>
                  <a:pt x="0" y="0"/>
                </a:moveTo>
                <a:lnTo>
                  <a:pt x="13324933" y="0"/>
                </a:lnTo>
                <a:lnTo>
                  <a:pt x="13324933" y="13324932"/>
                </a:lnTo>
                <a:lnTo>
                  <a:pt x="0" y="13324932"/>
                </a:lnTo>
                <a:lnTo>
                  <a:pt x="0" y="0"/>
                </a:lnTo>
                <a:close/>
              </a:path>
            </a:pathLst>
          </a:custGeom>
          <a:blipFill>
            <a:blip r:embed="rId5"/>
            <a:stretch>
              <a:fillRect l="0" t="0" r="0" b="0"/>
            </a:stretch>
          </a:blipFill>
        </p:spPr>
      </p:sp>
      <p:sp>
        <p:nvSpPr>
          <p:cNvPr name="Freeform 8" id="8"/>
          <p:cNvSpPr/>
          <p:nvPr/>
        </p:nvSpPr>
        <p:spPr>
          <a:xfrm flipH="false" flipV="false" rot="0">
            <a:off x="1028700" y="1491312"/>
            <a:ext cx="5176976" cy="7304376"/>
          </a:xfrm>
          <a:custGeom>
            <a:avLst/>
            <a:gdLst/>
            <a:ahLst/>
            <a:cxnLst/>
            <a:rect r="r" b="b" t="t" l="l"/>
            <a:pathLst>
              <a:path h="7304376" w="5176976">
                <a:moveTo>
                  <a:pt x="0" y="0"/>
                </a:moveTo>
                <a:lnTo>
                  <a:pt x="5176976" y="0"/>
                </a:lnTo>
                <a:lnTo>
                  <a:pt x="5176976" y="7304376"/>
                </a:lnTo>
                <a:lnTo>
                  <a:pt x="0" y="7304376"/>
                </a:lnTo>
                <a:lnTo>
                  <a:pt x="0" y="0"/>
                </a:lnTo>
                <a:close/>
              </a:path>
            </a:pathLst>
          </a:custGeom>
          <a:blipFill>
            <a:blip r:embed="rId6"/>
            <a:stretch>
              <a:fillRect l="0" t="0" r="0" b="0"/>
            </a:stretch>
          </a:blipFill>
        </p:spPr>
      </p:sp>
      <p:sp>
        <p:nvSpPr>
          <p:cNvPr name="TextBox 9" id="9"/>
          <p:cNvSpPr txBox="true"/>
          <p:nvPr/>
        </p:nvSpPr>
        <p:spPr>
          <a:xfrm rot="0">
            <a:off x="6851880" y="638175"/>
            <a:ext cx="9841374"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Mental Model </a:t>
            </a:r>
          </a:p>
        </p:txBody>
      </p:sp>
      <p:sp>
        <p:nvSpPr>
          <p:cNvPr name="TextBox 10" id="10"/>
          <p:cNvSpPr txBox="true"/>
          <p:nvPr/>
        </p:nvSpPr>
        <p:spPr>
          <a:xfrm rot="0">
            <a:off x="6851880" y="2441576"/>
            <a:ext cx="9841374" cy="634998"/>
          </a:xfrm>
          <a:prstGeom prst="rect">
            <a:avLst/>
          </a:prstGeom>
        </p:spPr>
        <p:txBody>
          <a:bodyPr anchor="t" rtlCol="false" tIns="0" lIns="0" bIns="0" rIns="0">
            <a:spAutoFit/>
          </a:bodyPr>
          <a:lstStyle/>
          <a:p>
            <a:pPr algn="l">
              <a:lnSpc>
                <a:spcPts val="4900"/>
              </a:lnSpc>
            </a:pPr>
            <a:r>
              <a:rPr lang="en-US" sz="3500" b="true">
                <a:solidFill>
                  <a:srgbClr val="FFFFFF"/>
                </a:solidFill>
                <a:latin typeface="Poppins Semi-Bold"/>
                <a:ea typeface="Poppins Semi-Bold"/>
                <a:cs typeface="Poppins Semi-Bold"/>
                <a:sym typeface="Poppins Semi-Bold"/>
              </a:rPr>
              <a:t>Sifat-sifat Mental Model (Norman, 1983):</a:t>
            </a:r>
          </a:p>
        </p:txBody>
      </p:sp>
      <p:grpSp>
        <p:nvGrpSpPr>
          <p:cNvPr name="Group 11" id="11"/>
          <p:cNvGrpSpPr/>
          <p:nvPr/>
        </p:nvGrpSpPr>
        <p:grpSpPr>
          <a:xfrm rot="0">
            <a:off x="6851880" y="3315405"/>
            <a:ext cx="10451007" cy="875029"/>
            <a:chOff x="0" y="0"/>
            <a:chExt cx="13934676" cy="1166706"/>
          </a:xfrm>
        </p:grpSpPr>
        <p:sp>
          <p:nvSpPr>
            <p:cNvPr name="TextBox 12" id="12"/>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Tidak Ilmiah</a:t>
              </a:r>
            </a:p>
          </p:txBody>
        </p:sp>
        <p:sp>
          <p:nvSpPr>
            <p:cNvPr name="TextBox 13" id="13"/>
            <p:cNvSpPr txBox="true"/>
            <p:nvPr/>
          </p:nvSpPr>
          <p:spPr>
            <a:xfrm rot="0">
              <a:off x="892428" y="654049"/>
              <a:ext cx="13042248" cy="5126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Model mental seringkali didasarkan pada perkiraan dan asal tebak</a:t>
              </a:r>
            </a:p>
          </p:txBody>
        </p:sp>
      </p:grpSp>
      <p:grpSp>
        <p:nvGrpSpPr>
          <p:cNvPr name="Group 14" id="14"/>
          <p:cNvGrpSpPr/>
          <p:nvPr/>
        </p:nvGrpSpPr>
        <p:grpSpPr>
          <a:xfrm rot="0">
            <a:off x="6851880" y="4378150"/>
            <a:ext cx="10460532" cy="1274986"/>
            <a:chOff x="0" y="0"/>
            <a:chExt cx="13947376" cy="1699982"/>
          </a:xfrm>
        </p:grpSpPr>
        <p:sp>
          <p:nvSpPr>
            <p:cNvPr name="TextBox 15" id="15"/>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Tidak Stabil</a:t>
              </a:r>
            </a:p>
          </p:txBody>
        </p:sp>
        <p:sp>
          <p:nvSpPr>
            <p:cNvPr name="TextBox 16" id="16"/>
            <p:cNvSpPr txBox="true"/>
            <p:nvPr/>
          </p:nvSpPr>
          <p:spPr>
            <a:xfrm rot="0">
              <a:off x="905128" y="653926"/>
              <a:ext cx="13042248"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Model mental bukan merupakan formulasi yang nyata, tetapi berkembang dan beradaptasi dengan konteksnya</a:t>
              </a:r>
            </a:p>
          </p:txBody>
        </p:sp>
      </p:grpSp>
      <p:grpSp>
        <p:nvGrpSpPr>
          <p:cNvPr name="Group 17" id="17"/>
          <p:cNvGrpSpPr/>
          <p:nvPr/>
        </p:nvGrpSpPr>
        <p:grpSpPr>
          <a:xfrm rot="0">
            <a:off x="6851880" y="5843637"/>
            <a:ext cx="10460532" cy="1274986"/>
            <a:chOff x="0" y="0"/>
            <a:chExt cx="13947376" cy="1699982"/>
          </a:xfrm>
        </p:grpSpPr>
        <p:sp>
          <p:nvSpPr>
            <p:cNvPr name="TextBox 18" id="18"/>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Personal</a:t>
              </a:r>
            </a:p>
          </p:txBody>
        </p:sp>
        <p:sp>
          <p:nvSpPr>
            <p:cNvPr name="TextBox 19" id="19"/>
            <p:cNvSpPr txBox="true"/>
            <p:nvPr/>
          </p:nvSpPr>
          <p:spPr>
            <a:xfrm rot="0">
              <a:off x="905128" y="653926"/>
              <a:ext cx="13042248" cy="10460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Model mental bersifat unik untuk setiap individu sehingga tidak bisa diterapkan secara umum.</a:t>
              </a:r>
            </a:p>
          </p:txBody>
        </p:sp>
      </p:grpSp>
      <p:grpSp>
        <p:nvGrpSpPr>
          <p:cNvPr name="Group 20" id="20"/>
          <p:cNvGrpSpPr/>
          <p:nvPr/>
        </p:nvGrpSpPr>
        <p:grpSpPr>
          <a:xfrm rot="0">
            <a:off x="6851880" y="7309123"/>
            <a:ext cx="10460532" cy="874936"/>
            <a:chOff x="0" y="0"/>
            <a:chExt cx="13947376" cy="1166582"/>
          </a:xfrm>
        </p:grpSpPr>
        <p:sp>
          <p:nvSpPr>
            <p:cNvPr name="TextBox 21" id="21"/>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Tidak Lengkap</a:t>
              </a:r>
            </a:p>
          </p:txBody>
        </p:sp>
        <p:sp>
          <p:nvSpPr>
            <p:cNvPr name="TextBox 22" id="22"/>
            <p:cNvSpPr txBox="true"/>
            <p:nvPr/>
          </p:nvSpPr>
          <p:spPr>
            <a:xfrm rot="0">
              <a:off x="905128" y="653926"/>
              <a:ext cx="13042248" cy="5126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Model mental tidak selalu menjelaskan sistem secara keseluruhan</a:t>
              </a:r>
            </a:p>
          </p:txBody>
        </p:sp>
      </p:grpSp>
      <p:grpSp>
        <p:nvGrpSpPr>
          <p:cNvPr name="Group 23" id="23"/>
          <p:cNvGrpSpPr/>
          <p:nvPr/>
        </p:nvGrpSpPr>
        <p:grpSpPr>
          <a:xfrm rot="0">
            <a:off x="6851880" y="8374560"/>
            <a:ext cx="10460532" cy="874936"/>
            <a:chOff x="0" y="0"/>
            <a:chExt cx="13947376" cy="1166582"/>
          </a:xfrm>
        </p:grpSpPr>
        <p:sp>
          <p:nvSpPr>
            <p:cNvPr name="TextBox 24" id="24"/>
            <p:cNvSpPr txBox="true"/>
            <p:nvPr/>
          </p:nvSpPr>
          <p:spPr>
            <a:xfrm rot="0">
              <a:off x="0" y="-85725"/>
              <a:ext cx="11511892" cy="695324"/>
            </a:xfrm>
            <a:prstGeom prst="rect">
              <a:avLst/>
            </a:prstGeom>
          </p:spPr>
          <p:txBody>
            <a:bodyPr anchor="t" rtlCol="false" tIns="0" lIns="0" bIns="0" rIns="0">
              <a:spAutoFit/>
            </a:bodyPr>
            <a:lstStyle/>
            <a:p>
              <a:pPr algn="l" marL="647703" indent="-323852" lvl="1">
                <a:lnSpc>
                  <a:spcPts val="4200"/>
                </a:lnSpc>
                <a:buFont typeface="Arial"/>
                <a:buChar char="•"/>
              </a:pPr>
              <a:r>
                <a:rPr lang="en-US" b="true" sz="3000">
                  <a:solidFill>
                    <a:srgbClr val="FFFFFF"/>
                  </a:solidFill>
                  <a:latin typeface="Poppins Medium"/>
                  <a:ea typeface="Poppins Medium"/>
                  <a:cs typeface="Poppins Medium"/>
                  <a:sym typeface="Poppins Medium"/>
                </a:rPr>
                <a:t>Tidak Konsisten</a:t>
              </a:r>
            </a:p>
          </p:txBody>
        </p:sp>
        <p:sp>
          <p:nvSpPr>
            <p:cNvPr name="TextBox 25" id="25"/>
            <p:cNvSpPr txBox="true"/>
            <p:nvPr/>
          </p:nvSpPr>
          <p:spPr>
            <a:xfrm rot="0">
              <a:off x="905128" y="653926"/>
              <a:ext cx="13042248" cy="512656"/>
            </a:xfrm>
            <a:prstGeom prst="rect">
              <a:avLst/>
            </a:prstGeom>
          </p:spPr>
          <p:txBody>
            <a:bodyPr anchor="t" rtlCol="false" tIns="0" lIns="0" bIns="0" rIns="0">
              <a:spAutoFit/>
            </a:bodyPr>
            <a:lstStyle/>
            <a:p>
              <a:pPr algn="l">
                <a:lnSpc>
                  <a:spcPts val="3220"/>
                </a:lnSpc>
              </a:pPr>
              <a:r>
                <a:rPr lang="en-US" sz="2300">
                  <a:solidFill>
                    <a:srgbClr val="FFFFFF"/>
                  </a:solidFill>
                  <a:latin typeface="Poppins Light"/>
                  <a:ea typeface="Poppins Light"/>
                  <a:cs typeface="Poppins Light"/>
                  <a:sym typeface="Poppins Light"/>
                </a:rPr>
                <a:t>Model mental tidak membentuk satu kesatuan yang utuh</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20783071" cy="13846721"/>
          </a:xfrm>
          <a:custGeom>
            <a:avLst/>
            <a:gdLst/>
            <a:ahLst/>
            <a:cxnLst/>
            <a:rect r="r" b="b" t="t" l="l"/>
            <a:pathLst>
              <a:path h="13846721" w="20783071">
                <a:moveTo>
                  <a:pt x="20783071" y="0"/>
                </a:moveTo>
                <a:lnTo>
                  <a:pt x="0" y="0"/>
                </a:lnTo>
                <a:lnTo>
                  <a:pt x="0" y="13846721"/>
                </a:lnTo>
                <a:lnTo>
                  <a:pt x="20783071" y="13846721"/>
                </a:lnTo>
                <a:lnTo>
                  <a:pt x="20783071" y="0"/>
                </a:lnTo>
                <a:close/>
              </a:path>
            </a:pathLst>
          </a:custGeom>
          <a:blipFill>
            <a:blip r:embed="rId2"/>
            <a:stretch>
              <a:fillRect l="0" t="0" r="0" b="0"/>
            </a:stretch>
          </a:blipFill>
        </p:spPr>
      </p:sp>
      <p:sp>
        <p:nvSpPr>
          <p:cNvPr name="Freeform 3" id="3"/>
          <p:cNvSpPr/>
          <p:nvPr/>
        </p:nvSpPr>
        <p:spPr>
          <a:xfrm flipH="false" flipV="false" rot="0">
            <a:off x="-1740961" y="-3876011"/>
            <a:ext cx="7645432" cy="7752022"/>
          </a:xfrm>
          <a:custGeom>
            <a:avLst/>
            <a:gdLst/>
            <a:ahLst/>
            <a:cxnLst/>
            <a:rect r="r" b="b" t="t" l="l"/>
            <a:pathLst>
              <a:path h="7752022" w="7645432">
                <a:moveTo>
                  <a:pt x="0" y="0"/>
                </a:moveTo>
                <a:lnTo>
                  <a:pt x="7645432" y="0"/>
                </a:lnTo>
                <a:lnTo>
                  <a:pt x="7645432" y="7752022"/>
                </a:lnTo>
                <a:lnTo>
                  <a:pt x="0" y="7752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01335" y="-436524"/>
            <a:ext cx="21518549" cy="11755864"/>
            <a:chOff x="0" y="0"/>
            <a:chExt cx="5667437" cy="3096195"/>
          </a:xfrm>
        </p:grpSpPr>
        <p:sp>
          <p:nvSpPr>
            <p:cNvPr name="Freeform 5" id="5"/>
            <p:cNvSpPr/>
            <p:nvPr/>
          </p:nvSpPr>
          <p:spPr>
            <a:xfrm flipH="false" flipV="false" rot="0">
              <a:off x="0" y="0"/>
              <a:ext cx="5667437" cy="3096195"/>
            </a:xfrm>
            <a:custGeom>
              <a:avLst/>
              <a:gdLst/>
              <a:ahLst/>
              <a:cxnLst/>
              <a:rect r="r" b="b" t="t" l="l"/>
              <a:pathLst>
                <a:path h="3096195" w="5667437">
                  <a:moveTo>
                    <a:pt x="18349" y="0"/>
                  </a:moveTo>
                  <a:lnTo>
                    <a:pt x="5649088" y="0"/>
                  </a:lnTo>
                  <a:cubicBezTo>
                    <a:pt x="5659222" y="0"/>
                    <a:pt x="5667437" y="8215"/>
                    <a:pt x="5667437" y="18349"/>
                  </a:cubicBezTo>
                  <a:lnTo>
                    <a:pt x="5667437" y="3077846"/>
                  </a:lnTo>
                  <a:cubicBezTo>
                    <a:pt x="5667437" y="3082712"/>
                    <a:pt x="5665503" y="3087379"/>
                    <a:pt x="5662063" y="3090820"/>
                  </a:cubicBezTo>
                  <a:cubicBezTo>
                    <a:pt x="5658621" y="3094262"/>
                    <a:pt x="5653954" y="3096195"/>
                    <a:pt x="5649088" y="3096195"/>
                  </a:cubicBezTo>
                  <a:lnTo>
                    <a:pt x="18349" y="3096195"/>
                  </a:lnTo>
                  <a:cubicBezTo>
                    <a:pt x="13482" y="3096195"/>
                    <a:pt x="8815" y="3094262"/>
                    <a:pt x="5374" y="3090820"/>
                  </a:cubicBezTo>
                  <a:cubicBezTo>
                    <a:pt x="1933" y="3087379"/>
                    <a:pt x="0" y="3082712"/>
                    <a:pt x="0" y="3077846"/>
                  </a:cubicBezTo>
                  <a:lnTo>
                    <a:pt x="0" y="18349"/>
                  </a:lnTo>
                  <a:cubicBezTo>
                    <a:pt x="0" y="13482"/>
                    <a:pt x="1933" y="8815"/>
                    <a:pt x="5374" y="5374"/>
                  </a:cubicBezTo>
                  <a:cubicBezTo>
                    <a:pt x="8815" y="1933"/>
                    <a:pt x="13482" y="0"/>
                    <a:pt x="18349" y="0"/>
                  </a:cubicBezTo>
                  <a:close/>
                </a:path>
              </a:pathLst>
            </a:custGeom>
            <a:solidFill>
              <a:srgbClr val="000000">
                <a:alpha val="75686"/>
              </a:srgbClr>
            </a:solidFill>
          </p:spPr>
        </p:sp>
        <p:sp>
          <p:nvSpPr>
            <p:cNvPr name="TextBox 6" id="6"/>
            <p:cNvSpPr txBox="true"/>
            <p:nvPr/>
          </p:nvSpPr>
          <p:spPr>
            <a:xfrm>
              <a:off x="0" y="-123825"/>
              <a:ext cx="5667437" cy="3220020"/>
            </a:xfrm>
            <a:prstGeom prst="rect">
              <a:avLst/>
            </a:prstGeom>
          </p:spPr>
          <p:txBody>
            <a:bodyPr anchor="ctr" rtlCol="false" tIns="50800" lIns="50800" bIns="50800" rIns="50800"/>
            <a:lstStyle/>
            <a:p>
              <a:pPr algn="ctr">
                <a:lnSpc>
                  <a:spcPts val="8819"/>
                </a:lnSpc>
                <a:spcBef>
                  <a:spcPct val="0"/>
                </a:spcBef>
              </a:pPr>
            </a:p>
          </p:txBody>
        </p:sp>
      </p:grpSp>
      <p:sp>
        <p:nvSpPr>
          <p:cNvPr name="Freeform 7" id="7"/>
          <p:cNvSpPr/>
          <p:nvPr/>
        </p:nvSpPr>
        <p:spPr>
          <a:xfrm flipH="false" flipV="false" rot="-75616">
            <a:off x="3350270" y="1755627"/>
            <a:ext cx="3520856" cy="2546374"/>
          </a:xfrm>
          <a:custGeom>
            <a:avLst/>
            <a:gdLst/>
            <a:ahLst/>
            <a:cxnLst/>
            <a:rect r="r" b="b" t="t" l="l"/>
            <a:pathLst>
              <a:path h="2546374" w="3520856">
                <a:moveTo>
                  <a:pt x="0" y="0"/>
                </a:moveTo>
                <a:lnTo>
                  <a:pt x="3520855" y="0"/>
                </a:lnTo>
                <a:lnTo>
                  <a:pt x="3520855" y="2546374"/>
                </a:lnTo>
                <a:lnTo>
                  <a:pt x="0" y="2546374"/>
                </a:lnTo>
                <a:lnTo>
                  <a:pt x="0" y="0"/>
                </a:lnTo>
                <a:close/>
              </a:path>
            </a:pathLst>
          </a:custGeom>
          <a:blipFill>
            <a:blip r:embed="rId5"/>
            <a:stretch>
              <a:fillRect l="0" t="-1505" r="0" b="-1505"/>
            </a:stretch>
          </a:blipFill>
        </p:spPr>
      </p:sp>
      <p:sp>
        <p:nvSpPr>
          <p:cNvPr name="Freeform 8" id="8"/>
          <p:cNvSpPr/>
          <p:nvPr/>
        </p:nvSpPr>
        <p:spPr>
          <a:xfrm flipH="false" flipV="false" rot="0">
            <a:off x="336291" y="4545370"/>
            <a:ext cx="6715357" cy="5741630"/>
          </a:xfrm>
          <a:custGeom>
            <a:avLst/>
            <a:gdLst/>
            <a:ahLst/>
            <a:cxnLst/>
            <a:rect r="r" b="b" t="t" l="l"/>
            <a:pathLst>
              <a:path h="5741630" w="6715357">
                <a:moveTo>
                  <a:pt x="0" y="0"/>
                </a:moveTo>
                <a:lnTo>
                  <a:pt x="6715357" y="0"/>
                </a:lnTo>
                <a:lnTo>
                  <a:pt x="6715357" y="5741630"/>
                </a:lnTo>
                <a:lnTo>
                  <a:pt x="0" y="5741630"/>
                </a:lnTo>
                <a:lnTo>
                  <a:pt x="0" y="0"/>
                </a:lnTo>
                <a:close/>
              </a:path>
            </a:pathLst>
          </a:custGeom>
          <a:blipFill>
            <a:blip r:embed="rId6"/>
            <a:stretch>
              <a:fillRect l="0" t="0" r="0" b="0"/>
            </a:stretch>
          </a:blipFill>
        </p:spPr>
      </p:sp>
      <p:sp>
        <p:nvSpPr>
          <p:cNvPr name="TextBox 9" id="9"/>
          <p:cNvSpPr txBox="true"/>
          <p:nvPr/>
        </p:nvSpPr>
        <p:spPr>
          <a:xfrm rot="0">
            <a:off x="7875851" y="995661"/>
            <a:ext cx="9383449" cy="1803401"/>
          </a:xfrm>
          <a:prstGeom prst="rect">
            <a:avLst/>
          </a:prstGeom>
        </p:spPr>
        <p:txBody>
          <a:bodyPr anchor="t" rtlCol="false" tIns="0" lIns="0" bIns="0" rIns="0">
            <a:spAutoFit/>
          </a:bodyPr>
          <a:lstStyle/>
          <a:p>
            <a:pPr algn="l">
              <a:lnSpc>
                <a:spcPts val="13999"/>
              </a:lnSpc>
            </a:pPr>
            <a:r>
              <a:rPr lang="en-US" sz="9999" b="true">
                <a:solidFill>
                  <a:srgbClr val="FBE5EE"/>
                </a:solidFill>
                <a:latin typeface="Poppins Bold"/>
                <a:ea typeface="Poppins Bold"/>
                <a:cs typeface="Poppins Bold"/>
                <a:sym typeface="Poppins Bold"/>
              </a:rPr>
              <a:t>Importance</a:t>
            </a:r>
          </a:p>
        </p:txBody>
      </p:sp>
      <p:sp>
        <p:nvSpPr>
          <p:cNvPr name="TextBox 10" id="10"/>
          <p:cNvSpPr txBox="true"/>
          <p:nvPr/>
        </p:nvSpPr>
        <p:spPr>
          <a:xfrm rot="0">
            <a:off x="3693969" y="2142472"/>
            <a:ext cx="2833456" cy="1351279"/>
          </a:xfrm>
          <a:prstGeom prst="rect">
            <a:avLst/>
          </a:prstGeom>
        </p:spPr>
        <p:txBody>
          <a:bodyPr anchor="t" rtlCol="false" tIns="0" lIns="0" bIns="0" rIns="0">
            <a:spAutoFit/>
          </a:bodyPr>
          <a:lstStyle/>
          <a:p>
            <a:pPr algn="ctr">
              <a:lnSpc>
                <a:spcPts val="5320"/>
              </a:lnSpc>
            </a:pPr>
            <a:r>
              <a:rPr lang="en-US" sz="3800" b="true">
                <a:solidFill>
                  <a:srgbClr val="000000"/>
                </a:solidFill>
                <a:latin typeface="Poppins Bold"/>
                <a:ea typeface="Poppins Bold"/>
                <a:cs typeface="Poppins Bold"/>
                <a:sym typeface="Poppins Bold"/>
              </a:rPr>
              <a:t>Mengapa penting </a:t>
            </a:r>
          </a:p>
        </p:txBody>
      </p:sp>
      <p:sp>
        <p:nvSpPr>
          <p:cNvPr name="TextBox 11" id="11"/>
          <p:cNvSpPr txBox="true"/>
          <p:nvPr/>
        </p:nvSpPr>
        <p:spPr>
          <a:xfrm rot="0">
            <a:off x="7875851" y="3118041"/>
            <a:ext cx="9383449" cy="5685966"/>
          </a:xfrm>
          <a:prstGeom prst="rect">
            <a:avLst/>
          </a:prstGeom>
        </p:spPr>
        <p:txBody>
          <a:bodyPr anchor="t" rtlCol="false" tIns="0" lIns="0" bIns="0" rIns="0">
            <a:spAutoFit/>
          </a:bodyPr>
          <a:lstStyle/>
          <a:p>
            <a:pPr algn="just">
              <a:lnSpc>
                <a:spcPts val="4502"/>
              </a:lnSpc>
            </a:pPr>
            <a:r>
              <a:rPr lang="en-US" sz="3216">
                <a:solidFill>
                  <a:srgbClr val="FFFFFF"/>
                </a:solidFill>
                <a:latin typeface="Poppins"/>
                <a:ea typeface="Poppins"/>
                <a:cs typeface="Poppins"/>
                <a:sym typeface="Poppins"/>
              </a:rPr>
              <a:t>Model mental penting karena membantu pengguna memahami cara kerja komputer yang kompleks dan tidak terlihat, terutama saat menggunakan antarmuka grafis. Dengan model mental, pengguna memiliki gambaran dasar untuk menyelesaikan masalah. Model mental yang tidak tepat atau tidak lengkap bisa membuat pengguna bingung dan frustrasi saat menggunakan sebuah sistem.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DAGSDdjTyz0</dc:identifier>
  <dcterms:modified xsi:type="dcterms:W3CDTF">2011-08-01T06:04:30Z</dcterms:modified>
  <cp:revision>1</cp:revision>
  <dc:title>IMK D'Peungasan 2</dc:title>
</cp:coreProperties>
</file>